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458" r:id="rId3"/>
    <p:sldId id="480" r:id="rId4"/>
    <p:sldId id="474" r:id="rId5"/>
    <p:sldId id="484" r:id="rId6"/>
    <p:sldId id="485" r:id="rId7"/>
    <p:sldId id="459" r:id="rId8"/>
    <p:sldId id="460" r:id="rId9"/>
    <p:sldId id="461" r:id="rId10"/>
    <p:sldId id="462" r:id="rId11"/>
    <p:sldId id="463" r:id="rId12"/>
    <p:sldId id="464" r:id="rId13"/>
    <p:sldId id="465" r:id="rId14"/>
    <p:sldId id="475" r:id="rId15"/>
    <p:sldId id="476" r:id="rId16"/>
    <p:sldId id="466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7" r:id="rId25"/>
    <p:sldId id="444" r:id="rId26"/>
    <p:sldId id="445" r:id="rId27"/>
    <p:sldId id="446" r:id="rId28"/>
    <p:sldId id="447" r:id="rId29"/>
    <p:sldId id="481" r:id="rId30"/>
    <p:sldId id="482" r:id="rId31"/>
    <p:sldId id="448" r:id="rId32"/>
    <p:sldId id="449" r:id="rId33"/>
    <p:sldId id="450" r:id="rId34"/>
    <p:sldId id="452" r:id="rId35"/>
    <p:sldId id="453" r:id="rId36"/>
    <p:sldId id="405" r:id="rId37"/>
    <p:sldId id="406" r:id="rId38"/>
    <p:sldId id="425" r:id="rId39"/>
    <p:sldId id="479" r:id="rId40"/>
    <p:sldId id="421" r:id="rId41"/>
    <p:sldId id="422" r:id="rId42"/>
    <p:sldId id="423" r:id="rId43"/>
    <p:sldId id="424" r:id="rId44"/>
    <p:sldId id="478" r:id="rId45"/>
    <p:sldId id="410" r:id="rId46"/>
    <p:sldId id="433" r:id="rId47"/>
    <p:sldId id="442" r:id="rId48"/>
    <p:sldId id="435" r:id="rId49"/>
    <p:sldId id="436" r:id="rId50"/>
    <p:sldId id="443" r:id="rId51"/>
    <p:sldId id="438" r:id="rId52"/>
    <p:sldId id="454" r:id="rId53"/>
    <p:sldId id="323" r:id="rId54"/>
    <p:sldId id="311" r:id="rId55"/>
    <p:sldId id="326" r:id="rId56"/>
    <p:sldId id="327" r:id="rId57"/>
    <p:sldId id="328" r:id="rId58"/>
    <p:sldId id="439" r:id="rId59"/>
    <p:sldId id="312" r:id="rId60"/>
    <p:sldId id="329" r:id="rId61"/>
    <p:sldId id="313" r:id="rId62"/>
    <p:sldId id="332" r:id="rId63"/>
    <p:sldId id="333" r:id="rId64"/>
    <p:sldId id="334" r:id="rId65"/>
    <p:sldId id="335" r:id="rId66"/>
    <p:sldId id="315" r:id="rId67"/>
    <p:sldId id="347" r:id="rId68"/>
    <p:sldId id="316" r:id="rId69"/>
    <p:sldId id="342" r:id="rId70"/>
    <p:sldId id="338" r:id="rId71"/>
    <p:sldId id="340" r:id="rId72"/>
    <p:sldId id="317" r:id="rId73"/>
    <p:sldId id="343" r:id="rId74"/>
    <p:sldId id="344" r:id="rId75"/>
    <p:sldId id="345" r:id="rId76"/>
    <p:sldId id="346" r:id="rId77"/>
    <p:sldId id="318" r:id="rId78"/>
    <p:sldId id="319" r:id="rId79"/>
    <p:sldId id="352" r:id="rId80"/>
    <p:sldId id="440" r:id="rId81"/>
    <p:sldId id="441" r:id="rId82"/>
    <p:sldId id="348" r:id="rId83"/>
    <p:sldId id="351" r:id="rId84"/>
    <p:sldId id="375" r:id="rId85"/>
    <p:sldId id="320" r:id="rId86"/>
    <p:sldId id="366" r:id="rId87"/>
    <p:sldId id="367" r:id="rId88"/>
    <p:sldId id="455" r:id="rId89"/>
    <p:sldId id="483" r:id="rId90"/>
    <p:sldId id="429" r:id="rId91"/>
    <p:sldId id="456" r:id="rId92"/>
    <p:sldId id="457" r:id="rId93"/>
    <p:sldId id="379" r:id="rId94"/>
    <p:sldId id="259" r:id="rId9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51" autoAdjust="0"/>
  </p:normalViewPr>
  <p:slideViewPr>
    <p:cSldViewPr>
      <p:cViewPr>
        <p:scale>
          <a:sx n="70" d="100"/>
          <a:sy n="70" d="100"/>
        </p:scale>
        <p:origin x="-1374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39EF-3155-4229-86AA-C828B76CADD8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25ACA-8F7B-4FED-BFCE-C9AEF82FB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0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RFC</a:t>
            </a:r>
            <a:r>
              <a:rPr lang="zh-CN" altLang="en-US" dirty="0" smtClean="0"/>
              <a:t>（</a:t>
            </a:r>
            <a:r>
              <a:rPr lang="en-US" altLang="zh-CN" dirty="0" smtClean="0"/>
              <a:t>Request For Comment</a:t>
            </a:r>
            <a:r>
              <a:rPr lang="zh-CN" altLang="en-US" dirty="0" smtClean="0"/>
              <a:t>）</a:t>
            </a:r>
            <a:r>
              <a:rPr lang="en-US" altLang="zh-CN" dirty="0" smtClean="0"/>
              <a:t>1945</a:t>
            </a:r>
            <a:r>
              <a:rPr lang="zh-CN" altLang="en-US" dirty="0" smtClean="0"/>
              <a:t>定义了</a:t>
            </a:r>
            <a:r>
              <a:rPr lang="en-US" altLang="zh-CN" dirty="0" smtClean="0"/>
              <a:t>1.0</a:t>
            </a:r>
            <a:r>
              <a:rPr lang="zh-CN" altLang="en-US" dirty="0" smtClean="0"/>
              <a:t>版本，</a:t>
            </a:r>
            <a:r>
              <a:rPr lang="en-US" altLang="zh-CN" dirty="0" smtClean="0"/>
              <a:t>RFC2166</a:t>
            </a:r>
            <a:r>
              <a:rPr lang="zh-CN" altLang="en-US" dirty="0" smtClean="0"/>
              <a:t>定义了</a:t>
            </a:r>
            <a:r>
              <a:rPr lang="en-US" altLang="zh-CN" dirty="0" smtClean="0"/>
              <a:t>HTTP1.1</a:t>
            </a:r>
            <a:r>
              <a:rPr lang="zh-CN" altLang="en-US" dirty="0" smtClean="0"/>
              <a:t>版本（</a:t>
            </a:r>
            <a:r>
              <a:rPr lang="en-US" altLang="zh-CN" dirty="0" smtClean="0"/>
              <a:t>1999</a:t>
            </a:r>
            <a:r>
              <a:rPr lang="zh-CN" altLang="en-US" dirty="0" smtClean="0"/>
              <a:t>）  </a:t>
            </a:r>
            <a:r>
              <a:rPr lang="en-US" altLang="zh-CN" dirty="0" smtClean="0"/>
              <a:t>HTTP/2</a:t>
            </a:r>
            <a:r>
              <a:rPr lang="zh-CN" altLang="en-US" dirty="0" smtClean="0"/>
              <a:t>于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月以</a:t>
            </a:r>
            <a:r>
              <a:rPr lang="en-US" altLang="zh-CN" dirty="0" smtClean="0"/>
              <a:t>RFC 7540</a:t>
            </a:r>
            <a:r>
              <a:rPr lang="zh-CN" altLang="en-US" dirty="0" smtClean="0"/>
              <a:t>发布。</a:t>
            </a:r>
            <a:r>
              <a:rPr lang="en-US" altLang="zh-CN" dirty="0" smtClean="0"/>
              <a:t>HTTP/2</a:t>
            </a:r>
            <a:r>
              <a:rPr lang="zh-CN" altLang="en-US" dirty="0" smtClean="0"/>
              <a:t>的目标包括异步连接复用，头压缩和请求反馈管线化并保留与</a:t>
            </a:r>
            <a:r>
              <a:rPr lang="en-US" altLang="zh-CN" dirty="0" smtClean="0"/>
              <a:t>HTTP 1.1</a:t>
            </a:r>
            <a:r>
              <a:rPr lang="zh-CN" altLang="en-US" dirty="0" smtClean="0"/>
              <a:t>的完全语义兼容。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418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IMS</a:t>
            </a:r>
            <a:r>
              <a:rPr lang="zh-CN" altLang="en-US" dirty="0" smtClean="0"/>
              <a:t>参考：</a:t>
            </a:r>
            <a:r>
              <a:rPr lang="en-US" altLang="zh-CN" dirty="0" smtClean="0"/>
              <a:t>HTTP://www.cnblogs.com/zh2000g/archive/2010/03/22/1692002.html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2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2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除过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相关信息，其他的全是服务器的信息。远程客户端的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地址可以用来限制访问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715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安全性，数据大小，收藏夹收藏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22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安全性，数据大小，收藏夹收藏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22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301</a:t>
            </a:r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永久  </a:t>
            </a:r>
            <a:r>
              <a:rPr lang="en-US" altLang="zh-CN" baseline="0" dirty="0" smtClean="0"/>
              <a:t>302</a:t>
            </a:r>
            <a:r>
              <a:rPr lang="zh-CN" altLang="en-US" baseline="0" dirty="0" smtClean="0"/>
              <a:t>临时  </a:t>
            </a:r>
            <a:r>
              <a:rPr lang="en-US" altLang="zh-CN" baseline="0" dirty="0" smtClean="0"/>
              <a:t>304</a:t>
            </a:r>
            <a:r>
              <a:rPr lang="zh-CN" altLang="en-US" baseline="0" dirty="0" smtClean="0"/>
              <a:t>未修改   </a:t>
            </a:r>
            <a:r>
              <a:rPr lang="en-US" altLang="zh-CN" baseline="0" dirty="0" smtClean="0"/>
              <a:t>http://blog.csdn.net/elifefly/article/details/3964766/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886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302,304</a:t>
            </a:r>
            <a:r>
              <a:rPr lang="zh-CN" altLang="en-US" dirty="0" smtClean="0"/>
              <a:t>见</a:t>
            </a:r>
            <a:r>
              <a:rPr lang="en-US" altLang="zh-CN" dirty="0" smtClean="0"/>
              <a:t>P9</a:t>
            </a:r>
            <a:r>
              <a:rPr lang="zh-CN" altLang="en-US" dirty="0" smtClean="0"/>
              <a:t>。淘宝</a:t>
            </a:r>
            <a:r>
              <a:rPr lang="en-US" altLang="zh-CN" dirty="0" smtClean="0"/>
              <a:t>404</a:t>
            </a:r>
            <a:r>
              <a:rPr lang="zh-CN" altLang="en-US" dirty="0" smtClean="0"/>
              <a:t>或者乐视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3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分布式配置文件：对各个目录单独配置权限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32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Error.php</a:t>
            </a:r>
            <a:r>
              <a:rPr lang="zh-CN" altLang="en-US" dirty="0" smtClean="0"/>
              <a:t>存放的位置为网站根目录。请求路径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，如果路径</a:t>
            </a:r>
            <a:r>
              <a:rPr lang="en-US" altLang="zh-CN" dirty="0" smtClean="0"/>
              <a:t>A</a:t>
            </a:r>
            <a:r>
              <a:rPr lang="zh-CN" altLang="en-US" dirty="0" smtClean="0"/>
              <a:t>下有分布式文件，则引用资源的路径是相当于该分布式文件而言。如果没有分布式文件，则显示</a:t>
            </a:r>
            <a:r>
              <a:rPr lang="en-US" altLang="zh-CN" smtClean="0"/>
              <a:t>Not</a:t>
            </a:r>
            <a:r>
              <a:rPr lang="en-US" altLang="zh-CN" baseline="0" smtClean="0"/>
              <a:t> Found.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32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302,304</a:t>
            </a:r>
            <a:r>
              <a:rPr lang="zh-CN" altLang="en-US" dirty="0" smtClean="0"/>
              <a:t>见</a:t>
            </a:r>
            <a:r>
              <a:rPr lang="en-US" altLang="zh-CN" dirty="0" smtClean="0"/>
              <a:t>P9</a:t>
            </a:r>
            <a:r>
              <a:rPr lang="zh-CN" altLang="en-US" dirty="0" smtClean="0"/>
              <a:t>。淘宝</a:t>
            </a:r>
            <a:r>
              <a:rPr lang="en-US" altLang="zh-CN" dirty="0" smtClean="0"/>
              <a:t>404</a:t>
            </a:r>
            <a:r>
              <a:rPr lang="zh-CN" altLang="en-US" dirty="0" smtClean="0"/>
              <a:t>或者乐视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3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010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304</a:t>
            </a:r>
            <a:r>
              <a:rPr lang="zh-CN" altLang="en-US" dirty="0" smtClean="0"/>
              <a:t>码：使用缓存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130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http://user.qzone.qq.com/1960352508/4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92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http://user.qzone.qq.com/1960352508/4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92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http://user.qzone.qq.com/1960352508/4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92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http://user.qzone.qq.com/1960352508/4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92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http://www.blogfshare.com/php-curl-get-post.html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04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http://www.blogfshare.com/php-curl-get-post.html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04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04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学生测试本地的页面即可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04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返回的信息是执行之后返回的。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0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010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04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iconv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Cd d: || 	cd www\ || </a:t>
            </a:r>
            <a:r>
              <a:rPr lang="en-US" altLang="zh-CN" dirty="0" err="1" smtClean="0"/>
              <a:t>dir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流：数据序列。打开目录通常是其他目录操作的前提。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010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谷歌插件</a:t>
            </a:r>
            <a:r>
              <a:rPr lang="en-US" altLang="zh-CN" dirty="0" smtClean="0"/>
              <a:t>POSTMAN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62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the best tool available to learn and understand HTTP and to see what the browser is doing.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681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字节流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93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header("Pragma: no-cache"); 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header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("Expires: 0"); 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header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("Cache-Component: must-revalidate, post-check=0, pre-check=0"); 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93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header("Pragma: no-cache"); 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header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("Expires: 0"); 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header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("Cache-Component: must-revalidate, post-check=0, pre-check=0"); 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93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连接的三次握手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4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DEFLATE</a:t>
            </a:r>
            <a:r>
              <a:rPr lang="zh-CN" altLang="en-US" dirty="0" smtClean="0"/>
              <a:t>是一个无专利的压缩算法，它可以实现无损数据压缩，有众多开源的实现算法。</a:t>
            </a:r>
          </a:p>
          <a:p>
            <a:r>
              <a:rPr lang="en-US" altLang="zh-CN" dirty="0" smtClean="0"/>
              <a:t>GZIP</a:t>
            </a:r>
            <a:r>
              <a:rPr lang="zh-CN" altLang="en-US" dirty="0" smtClean="0"/>
              <a:t>是使用</a:t>
            </a:r>
            <a:r>
              <a:rPr lang="en-US" altLang="zh-CN" dirty="0" smtClean="0"/>
              <a:t>DEFLATE</a:t>
            </a:r>
            <a:r>
              <a:rPr lang="zh-CN" altLang="en-US" dirty="0" smtClean="0"/>
              <a:t>进行压缩数据的另一个压缩库。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9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新增支持对函数返回数组的成员访问解析 </a:t>
            </a:r>
            <a:r>
              <a:rPr lang="en-US" altLang="zh-CN" dirty="0" smtClean="0"/>
              <a:t>PHP5.4</a:t>
            </a:r>
            <a:r>
              <a:rPr lang="zh-CN" altLang="en-US" dirty="0" smtClean="0"/>
              <a:t>特性</a:t>
            </a:r>
            <a:endParaRPr lang="en-US" altLang="zh-CN" dirty="0" smtClean="0"/>
          </a:p>
          <a:p>
            <a:r>
              <a:rPr lang="en-US" altLang="zh-CN" dirty="0" err="1" smtClean="0"/>
              <a:t>short_open_tag</a:t>
            </a:r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一直支持。</a:t>
            </a:r>
            <a:r>
              <a:rPr lang="en-US" altLang="zh-CN" baseline="0" dirty="0" smtClean="0"/>
              <a:t>&lt;?=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25ACA-8F7B-4FED-BFCE-C9AEF82FB19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2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4766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E:\DocRef\WEB&#24320;&#21457;&#24517;&#22791;&#21442;&#32771;&#36164;&#26009;\php&#25163;&#20876;2015.chm::/res/function.closedir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mk:@MSITStore:E:\DocRef\WEB&#24320;&#21457;&#24517;&#22791;&#21442;&#32771;&#36164;&#26009;\php&#25163;&#20876;2015.chm::/res/function.rewinddir.html" TargetMode="External"/><Relationship Id="rId4" Type="http://schemas.openxmlformats.org/officeDocument/2006/relationships/hyperlink" Target="mk:@MSITStore:E:\DocRef\WEB&#24320;&#21457;&#24517;&#22791;&#21442;&#32771;&#36164;&#26009;\php&#25163;&#20876;2015.chm::/res/function.readdir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3813" y="2660688"/>
            <a:ext cx="600677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典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型应用技术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__Day3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5736" y="364502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Julien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请</a:t>
            </a:r>
            <a:r>
              <a:rPr lang="zh-CN" altLang="en-US" sz="2400" dirty="0" smtClean="0">
                <a:solidFill>
                  <a:srgbClr val="FF0000"/>
                </a:solidFill>
              </a:rPr>
              <a:t>求行：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/>
            <a:r>
              <a:rPr lang="zh-CN" altLang="zh-CN" sz="2000" dirty="0"/>
              <a:t>独占一行，用来说明当前请求的最基本的信息</a:t>
            </a:r>
          </a:p>
          <a:p>
            <a:pPr lvl="1"/>
            <a:r>
              <a:rPr lang="zh-CN" altLang="zh-CN" sz="2000" dirty="0"/>
              <a:t>分成三个部分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	</a:t>
            </a:r>
            <a:r>
              <a:rPr lang="zh-CN" altLang="zh-CN" sz="2000" dirty="0" smtClean="0"/>
              <a:t>请</a:t>
            </a:r>
            <a:r>
              <a:rPr lang="zh-CN" altLang="zh-CN" sz="2000" dirty="0"/>
              <a:t>求方式 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请</a:t>
            </a:r>
            <a:r>
              <a:rPr lang="zh-CN" altLang="zh-CN" sz="2000" dirty="0"/>
              <a:t>求路径（资源的地址） 协议版</a:t>
            </a:r>
            <a:r>
              <a:rPr lang="zh-CN" altLang="zh-CN" sz="2000" dirty="0" smtClean="0"/>
              <a:t>本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zh-CN" altLang="zh-CN" sz="2000" dirty="0"/>
          </a:p>
          <a:p>
            <a:pPr lvl="2"/>
            <a:endParaRPr lang="zh-CN" alt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6048672" cy="248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26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请</a:t>
            </a:r>
            <a:r>
              <a:rPr lang="zh-CN" altLang="en-US" sz="2400" dirty="0" smtClean="0">
                <a:solidFill>
                  <a:srgbClr val="FF0000"/>
                </a:solidFill>
              </a:rPr>
              <a:t>求行：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2000" dirty="0" smtClean="0"/>
              <a:t>HTTP/1.0  </a:t>
            </a:r>
            <a:r>
              <a:rPr lang="zh-CN" altLang="en-US" sz="2000" dirty="0" smtClean="0"/>
              <a:t>短连接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HTTP/1.1 </a:t>
            </a:r>
            <a:r>
              <a:rPr lang="zh-CN" altLang="en-US" sz="2000" dirty="0" smtClean="0"/>
              <a:t>长连接。</a:t>
            </a:r>
            <a:r>
              <a:rPr lang="en-US" altLang="zh-CN" sz="2000" dirty="0" smtClean="0"/>
              <a:t>keep-Alive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”timeout=5,max=100”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/>
              <a:t>HTTP 1.0</a:t>
            </a:r>
            <a:r>
              <a:rPr lang="zh-CN" altLang="en-US" sz="2000" dirty="0"/>
              <a:t>规定浏览器与服务器只保持短暂的连接，浏览器的每次请求都需要与服务器建立一个</a:t>
            </a:r>
            <a:r>
              <a:rPr lang="en-US" altLang="zh-CN" sz="2000" dirty="0"/>
              <a:t>TCP</a:t>
            </a:r>
            <a:r>
              <a:rPr lang="zh-CN" altLang="en-US" sz="2000" dirty="0"/>
              <a:t>连接，服务器完成请求处理后立即断开</a:t>
            </a:r>
            <a:r>
              <a:rPr lang="en-US" altLang="zh-CN" sz="2000" dirty="0"/>
              <a:t>TCP</a:t>
            </a:r>
            <a:r>
              <a:rPr lang="zh-CN" altLang="en-US" sz="2000" dirty="0"/>
              <a:t>连接，服务器不跟踪每个客户也不记录过去的请求。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/>
              <a:t>HTTP 1.1</a:t>
            </a:r>
            <a:r>
              <a:rPr lang="zh-CN" altLang="en-US" sz="2000" dirty="0"/>
              <a:t>支持持久连接，在一个</a:t>
            </a:r>
            <a:r>
              <a:rPr lang="en-US" altLang="zh-CN" sz="2000" dirty="0"/>
              <a:t>TCP</a:t>
            </a:r>
            <a:r>
              <a:rPr lang="zh-CN" altLang="en-US" sz="2000" dirty="0"/>
              <a:t>连接上可以传送多个</a:t>
            </a:r>
            <a:r>
              <a:rPr lang="en-US" altLang="zh-CN" sz="2000" dirty="0"/>
              <a:t>HTTP</a:t>
            </a:r>
            <a:r>
              <a:rPr lang="zh-CN" altLang="en-US" sz="2000" dirty="0"/>
              <a:t>请求和响应，减少了建立和关闭连接的消耗和延迟</a:t>
            </a:r>
            <a:r>
              <a:rPr lang="zh-CN" altLang="en-US" sz="2000" dirty="0" smtClean="0"/>
              <a:t>。</a:t>
            </a:r>
            <a:endParaRPr lang="zh-CN" altLang="zh-CN" sz="2000" dirty="0"/>
          </a:p>
          <a:p>
            <a:pPr lvl="2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7960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请求头：</a:t>
            </a:r>
            <a:endParaRPr lang="en-US" altLang="zh-CN" sz="2400" dirty="0" smtClean="0"/>
          </a:p>
          <a:p>
            <a:pPr lvl="1"/>
            <a:r>
              <a:rPr lang="zh-CN" altLang="zh-CN" sz="2000" dirty="0"/>
              <a:t>所有当前要用到的</a:t>
            </a:r>
            <a:r>
              <a:rPr lang="zh-CN" altLang="zh-CN" sz="2000" dirty="0">
                <a:solidFill>
                  <a:srgbClr val="FF0000"/>
                </a:solidFill>
              </a:rPr>
              <a:t>协议项的集合</a:t>
            </a:r>
            <a:r>
              <a:rPr lang="zh-CN" altLang="zh-CN" sz="2000" dirty="0" smtClean="0"/>
              <a:t>，</a:t>
            </a:r>
            <a:r>
              <a:rPr lang="zh-CN" altLang="en-US" sz="2000" dirty="0" smtClean="0"/>
              <a:t>即</a:t>
            </a:r>
            <a:r>
              <a:rPr lang="zh-CN" altLang="zh-CN" sz="2000" dirty="0" smtClean="0"/>
              <a:t>浏</a:t>
            </a:r>
            <a:r>
              <a:rPr lang="zh-CN" altLang="zh-CN" sz="2000" dirty="0"/>
              <a:t>览器在请求服务器之前</a:t>
            </a:r>
            <a:r>
              <a:rPr lang="zh-CN" altLang="zh-CN" sz="2000" dirty="0">
                <a:solidFill>
                  <a:srgbClr val="FF0000"/>
                </a:solidFill>
              </a:rPr>
              <a:t>事先告诉服务器的一些信息</a:t>
            </a:r>
            <a:r>
              <a:rPr lang="zh-CN" altLang="zh-CN" sz="2000" dirty="0"/>
              <a:t>，并且每个</a:t>
            </a:r>
            <a:r>
              <a:rPr lang="zh-CN" altLang="zh-CN" sz="2000" dirty="0">
                <a:solidFill>
                  <a:srgbClr val="FF0000"/>
                </a:solidFill>
              </a:rPr>
              <a:t>协议项都要独占一</a:t>
            </a:r>
            <a:r>
              <a:rPr lang="zh-CN" altLang="zh-CN" sz="2000" dirty="0" smtClean="0">
                <a:solidFill>
                  <a:srgbClr val="FF0000"/>
                </a:solidFill>
              </a:rPr>
              <a:t>行</a:t>
            </a:r>
            <a:endParaRPr lang="en-US" altLang="zh-CN" sz="2000" dirty="0"/>
          </a:p>
          <a:p>
            <a:pPr lvl="1"/>
            <a:endParaRPr lang="zh-CN" altLang="zh-CN" sz="2000" dirty="0"/>
          </a:p>
          <a:p>
            <a:pPr lvl="1"/>
            <a:endParaRPr lang="en-US" altLang="zh-CN" sz="2000" dirty="0" smtClean="0"/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730266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74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常见的</a:t>
            </a:r>
            <a:r>
              <a:rPr lang="zh-CN" altLang="en-US" sz="2400" dirty="0" smtClean="0">
                <a:solidFill>
                  <a:srgbClr val="FF0000"/>
                </a:solidFill>
              </a:rPr>
              <a:t>请求头协议项名称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host</a:t>
            </a:r>
            <a:r>
              <a:rPr lang="zh-CN" altLang="zh-CN" sz="2000" b="1" dirty="0"/>
              <a:t>：</a:t>
            </a:r>
            <a:r>
              <a:rPr lang="zh-CN" altLang="zh-CN" sz="2000" dirty="0"/>
              <a:t>当前</a:t>
            </a:r>
            <a:r>
              <a:rPr lang="en-US" altLang="zh-CN" sz="2000" dirty="0" err="1"/>
              <a:t>url</a:t>
            </a:r>
            <a:r>
              <a:rPr lang="zh-CN" altLang="zh-CN" sz="2000" dirty="0"/>
              <a:t>中所要请求的服务器的</a:t>
            </a:r>
            <a:r>
              <a:rPr lang="zh-CN" altLang="zh-CN" sz="2000" dirty="0">
                <a:solidFill>
                  <a:srgbClr val="FF0000"/>
                </a:solidFill>
              </a:rPr>
              <a:t>主机名</a:t>
            </a:r>
            <a:r>
              <a:rPr lang="zh-CN" altLang="zh-CN" sz="2000" dirty="0"/>
              <a:t>（域名</a:t>
            </a:r>
            <a:r>
              <a:rPr lang="zh-CN" altLang="zh-CN" sz="2000" dirty="0" smtClean="0"/>
              <a:t>）</a:t>
            </a:r>
            <a:endParaRPr lang="en-US" altLang="zh-CN" sz="2000" dirty="0" smtClean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accept</a:t>
            </a:r>
            <a:r>
              <a:rPr lang="zh-CN" altLang="zh-CN" sz="2000" b="1" dirty="0"/>
              <a:t>：</a:t>
            </a:r>
            <a:r>
              <a:rPr lang="zh-CN" altLang="zh-CN" sz="2000" dirty="0"/>
              <a:t>表示浏览器可以接收的</a:t>
            </a:r>
            <a:r>
              <a:rPr lang="zh-CN" altLang="zh-CN" sz="2000" dirty="0">
                <a:solidFill>
                  <a:srgbClr val="FF0000"/>
                </a:solidFill>
              </a:rPr>
              <a:t>数据类型</a:t>
            </a:r>
            <a:r>
              <a:rPr lang="zh-CN" altLang="zh-CN" sz="2000" dirty="0"/>
              <a:t>，</a:t>
            </a:r>
            <a:r>
              <a:rPr lang="en-US" altLang="zh-CN" sz="2000" dirty="0"/>
              <a:t>text/html</a:t>
            </a:r>
            <a:r>
              <a:rPr lang="zh-CN" altLang="zh-CN" sz="2000" dirty="0"/>
              <a:t>，</a:t>
            </a:r>
            <a:r>
              <a:rPr lang="en-US" altLang="zh-CN" sz="2000" dirty="0"/>
              <a:t>image/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 </a:t>
            </a:r>
            <a:r>
              <a:rPr lang="zh-CN" altLang="zh-CN" sz="2000" dirty="0"/>
              <a:t>比如：</a:t>
            </a:r>
            <a:r>
              <a:rPr lang="en-US" altLang="zh-CN" sz="2000" dirty="0" err="1"/>
              <a:t>Accept:text</a:t>
            </a:r>
            <a:r>
              <a:rPr lang="en-US" altLang="zh-CN" sz="2000" dirty="0"/>
              <a:t>/</a:t>
            </a:r>
            <a:r>
              <a:rPr lang="en-US" altLang="zh-CN" sz="2000" dirty="0" err="1"/>
              <a:t>html,application</a:t>
            </a:r>
            <a:r>
              <a:rPr lang="en-US" altLang="zh-CN" sz="2000" dirty="0"/>
              <a:t>/</a:t>
            </a:r>
            <a:r>
              <a:rPr lang="en-US" altLang="zh-CN" sz="2000" dirty="0" err="1"/>
              <a:t>xhtml+xml,application</a:t>
            </a:r>
            <a:r>
              <a:rPr lang="en-US" altLang="zh-CN" sz="2000" dirty="0"/>
              <a:t>/</a:t>
            </a:r>
            <a:r>
              <a:rPr lang="en-US" altLang="zh-CN" sz="2000" dirty="0" err="1"/>
              <a:t>xml;q</a:t>
            </a:r>
            <a:r>
              <a:rPr lang="en-US" altLang="zh-CN" sz="2000" dirty="0"/>
              <a:t>=0.9,*/*;</a:t>
            </a:r>
            <a:r>
              <a:rPr lang="en-US" altLang="zh-CN" sz="2000" dirty="0" smtClean="0"/>
              <a:t>q=0.8</a:t>
            </a:r>
            <a:endParaRPr lang="zh-CN" altLang="zh-CN" sz="2000" dirty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accept-language</a:t>
            </a:r>
            <a:r>
              <a:rPr lang="zh-CN" altLang="zh-CN" sz="2000" b="1" dirty="0"/>
              <a:t>：</a:t>
            </a:r>
            <a:r>
              <a:rPr lang="zh-CN" altLang="zh-CN" sz="2000" dirty="0"/>
              <a:t>可以接收的语言类型，</a:t>
            </a:r>
            <a:r>
              <a:rPr lang="en-US" altLang="zh-CN" sz="2000" dirty="0" err="1"/>
              <a:t>cn</a:t>
            </a:r>
            <a:r>
              <a:rPr lang="zh-CN" altLang="zh-CN" sz="2000" dirty="0"/>
              <a:t>，</a:t>
            </a:r>
            <a:r>
              <a:rPr lang="en-US" altLang="zh-CN" sz="2000" dirty="0" smtClean="0"/>
              <a:t>en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fr</a:t>
            </a:r>
            <a:r>
              <a:rPr lang="zh-CN" altLang="zh-CN" sz="2000" dirty="0" smtClean="0"/>
              <a:t>等，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err="1" smtClean="0"/>
              <a:t>zh-CN,zh;q</a:t>
            </a:r>
            <a:r>
              <a:rPr lang="en-US" altLang="zh-CN" sz="2000" dirty="0" smtClean="0"/>
              <a:t>=0.8,en-US;q=0.5,en;q=0.3 (q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relative </a:t>
            </a:r>
            <a:r>
              <a:rPr lang="en-US" altLang="zh-CN" sz="2000" dirty="0"/>
              <a:t>quality </a:t>
            </a:r>
            <a:r>
              <a:rPr lang="en-US" altLang="zh-CN" sz="2000" dirty="0" smtClean="0"/>
              <a:t>factor</a:t>
            </a:r>
            <a:r>
              <a:rPr lang="zh-CN" altLang="en-US" sz="2000" dirty="0" smtClean="0"/>
              <a:t>，用户接受不同语言的喜好程度</a:t>
            </a:r>
            <a:r>
              <a:rPr lang="en-US" altLang="zh-CN" sz="2000" dirty="0" smtClean="0"/>
              <a:t>)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user-agent</a:t>
            </a:r>
            <a:r>
              <a:rPr lang="zh-CN" altLang="zh-CN" sz="2000" b="1" dirty="0"/>
              <a:t>：</a:t>
            </a:r>
            <a:r>
              <a:rPr lang="zh-CN" altLang="zh-CN" sz="2000" dirty="0"/>
              <a:t>用户代理，当前发起请求的</a:t>
            </a:r>
            <a:r>
              <a:rPr lang="zh-CN" altLang="zh-CN" sz="2000" dirty="0">
                <a:solidFill>
                  <a:srgbClr val="FF0000"/>
                </a:solidFill>
              </a:rPr>
              <a:t>浏览器的内核信息</a:t>
            </a:r>
            <a:r>
              <a:rPr lang="zh-CN" altLang="zh-CN" sz="2000" dirty="0"/>
              <a:t>，比如：</a:t>
            </a:r>
          </a:p>
          <a:p>
            <a:pPr marL="457200" lvl="1" indent="0">
              <a:buNone/>
            </a:pPr>
            <a:r>
              <a:rPr lang="en-US" altLang="zh-CN" sz="2000" dirty="0"/>
              <a:t>User-Agent: Mozilla/5.0 (Windows NT 6.1; rv:47.0) Gecko/20100101 </a:t>
            </a:r>
            <a:r>
              <a:rPr lang="en-US" altLang="zh-CN" sz="2000" dirty="0" smtClean="0"/>
              <a:t>Firefox/47.0  (</a:t>
            </a:r>
            <a:r>
              <a:rPr lang="en-US" altLang="zh-CN" sz="2000" dirty="0"/>
              <a:t>Windows NT 6.1—win7; Windows NT 6.2—win8; Windows NT 6.3—win8; Windows NT </a:t>
            </a:r>
            <a:r>
              <a:rPr lang="en-US" altLang="zh-CN" sz="2000" dirty="0" smtClean="0"/>
              <a:t>10.0—win10)</a:t>
            </a:r>
          </a:p>
          <a:p>
            <a:pPr marL="457200" lvl="1" indent="0">
              <a:buNone/>
            </a:pPr>
            <a:r>
              <a:rPr lang="en-US" altLang="zh-CN" sz="2000" b="1" dirty="0" err="1">
                <a:solidFill>
                  <a:srgbClr val="FF0000"/>
                </a:solidFill>
              </a:rPr>
              <a:t>referer</a:t>
            </a:r>
            <a:r>
              <a:rPr lang="zh-CN" altLang="zh-CN" sz="2000" b="1" dirty="0"/>
              <a:t>：</a:t>
            </a:r>
            <a:r>
              <a:rPr lang="zh-CN" altLang="zh-CN" sz="2000" dirty="0"/>
              <a:t>此次请求来自</a:t>
            </a:r>
            <a:r>
              <a:rPr lang="zh-CN" altLang="en-US" sz="2000" dirty="0"/>
              <a:t>的</a:t>
            </a:r>
            <a:r>
              <a:rPr lang="zh-CN" altLang="zh-CN" sz="2000" dirty="0"/>
              <a:t>网址</a:t>
            </a:r>
            <a:r>
              <a:rPr lang="zh-CN" altLang="en-US" sz="2000" dirty="0"/>
              <a:t>：可以判断请求是否是来自本网站。</a:t>
            </a:r>
            <a:endParaRPr lang="zh-CN" altLang="zh-CN" sz="2000" dirty="0"/>
          </a:p>
          <a:p>
            <a:pPr marL="457200" lvl="1" indent="0">
              <a:buNone/>
            </a:pPr>
            <a:endParaRPr lang="zh-CN" altLang="zh-CN" sz="2000" dirty="0"/>
          </a:p>
          <a:p>
            <a:pPr marL="457200" lvl="1" indent="0">
              <a:buNone/>
            </a:pPr>
            <a:endParaRPr lang="zh-CN" altLang="zh-CN" sz="2000" dirty="0"/>
          </a:p>
          <a:p>
            <a:pPr lvl="1"/>
            <a:endParaRPr lang="zh-CN" altLang="zh-CN" sz="2000" dirty="0"/>
          </a:p>
          <a:p>
            <a:pPr lvl="2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811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语言站点的案例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不同语言的用户，请求相同的页面显示对应语言的内容。通过调整首选语言，可以自动加载不同的页面。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45" y="2492896"/>
            <a:ext cx="729360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469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语言站点的案例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核心代码：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55435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0272" y="220486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TIPS: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需要创建其他语言的页面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220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常见的请求头协议项名称：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	</a:t>
            </a:r>
            <a:r>
              <a:rPr lang="en-US" altLang="zh-CN" sz="2000" b="1" dirty="0"/>
              <a:t>cookie</a:t>
            </a:r>
            <a:r>
              <a:rPr lang="zh-CN" altLang="zh-CN" sz="2000" b="1" dirty="0"/>
              <a:t>：</a:t>
            </a:r>
            <a:r>
              <a:rPr lang="zh-CN" altLang="zh-CN" sz="2000" dirty="0"/>
              <a:t>如果之前当前请求的服务器在</a:t>
            </a:r>
            <a:r>
              <a:rPr lang="zh-CN" altLang="zh-CN" sz="2000" dirty="0">
                <a:solidFill>
                  <a:srgbClr val="FF0000"/>
                </a:solidFill>
              </a:rPr>
              <a:t>浏览器端</a:t>
            </a:r>
            <a:r>
              <a:rPr lang="zh-CN" altLang="zh-CN" sz="2000" dirty="0"/>
              <a:t>设置了数据（</a:t>
            </a:r>
            <a:r>
              <a:rPr lang="en-US" altLang="zh-CN" sz="2000" dirty="0"/>
              <a:t>cookie</a:t>
            </a:r>
            <a:r>
              <a:rPr lang="zh-CN" altLang="zh-CN" sz="2000" dirty="0"/>
              <a:t>），那么当前浏览器再次请求该服务器的时候，就会把对应的数据带过去</a:t>
            </a:r>
            <a:r>
              <a:rPr lang="zh-CN" altLang="en-US" sz="2000" dirty="0"/>
              <a:t>。如保存的用户名及密码</a:t>
            </a:r>
            <a:endParaRPr lang="en-US" altLang="zh-CN" sz="2000" dirty="0"/>
          </a:p>
          <a:p>
            <a:pPr lvl="1"/>
            <a:r>
              <a:rPr lang="en-US" altLang="zh-CN" sz="2000" b="1" dirty="0"/>
              <a:t>accept-encoding</a:t>
            </a:r>
            <a:r>
              <a:rPr lang="zh-CN" altLang="zh-CN" sz="2000" b="1" dirty="0"/>
              <a:t>：</a:t>
            </a:r>
            <a:r>
              <a:rPr lang="zh-CN" altLang="zh-CN" sz="2000" dirty="0"/>
              <a:t>是浏览器发给服务器</a:t>
            </a:r>
            <a:r>
              <a:rPr lang="en-US" altLang="zh-CN" sz="2000" dirty="0"/>
              <a:t>,</a:t>
            </a:r>
            <a:r>
              <a:rPr lang="zh-CN" altLang="zh-CN" sz="2000" dirty="0"/>
              <a:t>声明浏览器支持的</a:t>
            </a:r>
            <a:r>
              <a:rPr lang="zh-CN" altLang="zh-CN" sz="2000" dirty="0">
                <a:solidFill>
                  <a:srgbClr val="FF0000"/>
                </a:solidFill>
              </a:rPr>
              <a:t>压缩编码类型 </a:t>
            </a:r>
            <a:r>
              <a:rPr lang="zh-CN" altLang="zh-CN" sz="2000" dirty="0"/>
              <a:t>比如</a:t>
            </a:r>
            <a:r>
              <a:rPr lang="en-US" altLang="zh-CN" sz="2000" dirty="0" err="1"/>
              <a:t>gzip,deflate</a:t>
            </a:r>
            <a:endParaRPr lang="en-US" altLang="zh-CN" sz="2000" dirty="0"/>
          </a:p>
          <a:p>
            <a:pPr lvl="1"/>
            <a:r>
              <a:rPr lang="zh-CN" altLang="zh-CN" sz="2000" dirty="0"/>
              <a:t> </a:t>
            </a:r>
            <a:r>
              <a:rPr lang="en-US" altLang="zh-CN" sz="2000" b="1" dirty="0" err="1"/>
              <a:t>accept_charset</a:t>
            </a:r>
            <a:r>
              <a:rPr lang="zh-CN" altLang="zh-CN" sz="2000" b="1" dirty="0"/>
              <a:t>：</a:t>
            </a:r>
            <a:r>
              <a:rPr lang="zh-CN" altLang="zh-CN" sz="2000" dirty="0"/>
              <a:t>浏览器支持的字符集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lvl="2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7056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sz="2000" b="1" dirty="0" smtClean="0"/>
              <a:t>if-modified-since</a:t>
            </a:r>
            <a:r>
              <a:rPr lang="zh-CN" altLang="zh-CN" sz="2000" dirty="0"/>
              <a:t>（</a:t>
            </a:r>
            <a:r>
              <a:rPr lang="en-US" altLang="zh-CN" sz="2000" b="1" dirty="0"/>
              <a:t>get</a:t>
            </a:r>
            <a:r>
              <a:rPr lang="zh-CN" altLang="zh-CN" sz="2000" dirty="0" smtClean="0"/>
              <a:t>）：在</a:t>
            </a:r>
            <a:r>
              <a:rPr lang="zh-CN" altLang="zh-CN" sz="2000" dirty="0"/>
              <a:t>客户端向服务器请求某个资源文件时，询问此资源文件是否被修改</a:t>
            </a:r>
            <a:r>
              <a:rPr lang="zh-CN" altLang="zh-CN" sz="2000" dirty="0" smtClean="0"/>
              <a:t>过</a:t>
            </a:r>
            <a:endParaRPr lang="en-US" altLang="zh-CN" sz="2000" dirty="0" smtClean="0"/>
          </a:p>
          <a:p>
            <a:pPr marL="914400" lvl="2" indent="0">
              <a:buNone/>
            </a:pPr>
            <a:r>
              <a:rPr lang="zh-CN" altLang="en-US" sz="2000" dirty="0"/>
              <a:t>客户端浏览器是有</a:t>
            </a:r>
            <a:r>
              <a:rPr lang="zh-CN" altLang="en-US" sz="2000" dirty="0">
                <a:solidFill>
                  <a:srgbClr val="FF0000"/>
                </a:solidFill>
              </a:rPr>
              <a:t>缓存</a:t>
            </a:r>
            <a:r>
              <a:rPr lang="zh-CN" altLang="en-US" sz="2000" dirty="0"/>
              <a:t>的，里面存放之前访问过的一些网页文</a:t>
            </a:r>
            <a:r>
              <a:rPr lang="zh-CN" altLang="en-US" sz="2000" dirty="0" smtClean="0"/>
              <a:t>件。</a:t>
            </a:r>
            <a:endParaRPr lang="en-US" altLang="zh-CN" sz="2000" dirty="0" smtClean="0"/>
          </a:p>
          <a:p>
            <a:pPr marL="914400" lvl="2" indent="0">
              <a:buNone/>
            </a:pPr>
            <a:r>
              <a:rPr lang="zh-CN" altLang="en-US" sz="2000" dirty="0"/>
              <a:t>在发送</a:t>
            </a:r>
            <a:r>
              <a:rPr lang="en-US" altLang="zh-CN" sz="2000" dirty="0"/>
              <a:t>HTTP</a:t>
            </a:r>
            <a:r>
              <a:rPr lang="zh-CN" altLang="en-US" sz="2000" dirty="0"/>
              <a:t>请求时，把</a:t>
            </a:r>
            <a:r>
              <a:rPr lang="zh-CN" altLang="en-US" sz="2000" dirty="0">
                <a:solidFill>
                  <a:srgbClr val="FF0000"/>
                </a:solidFill>
              </a:rPr>
              <a:t>浏览器端缓存页面的最后修改时间</a:t>
            </a:r>
            <a:r>
              <a:rPr lang="zh-CN" altLang="en-US" sz="2000" dirty="0"/>
              <a:t>一起发到服务</a:t>
            </a:r>
            <a:r>
              <a:rPr lang="zh-CN" altLang="en-US" sz="2000" dirty="0" smtClean="0"/>
              <a:t>器。服</a:t>
            </a:r>
            <a:r>
              <a:rPr lang="zh-CN" altLang="en-US" sz="2000" dirty="0"/>
              <a:t>务器会把这个时间与服务器上实际文件的最后修改时间进行比较</a:t>
            </a:r>
            <a:r>
              <a:rPr lang="zh-CN" altLang="en-US" sz="2000" dirty="0" smtClean="0"/>
              <a:t>。</a:t>
            </a:r>
            <a:r>
              <a:rPr lang="en-US" altLang="zh-CN" sz="2000" dirty="0" smtClean="0"/>
              <a:t>HTTP</a:t>
            </a:r>
            <a:r>
              <a:rPr lang="zh-CN" altLang="en-US" sz="2000" dirty="0"/>
              <a:t>的</a:t>
            </a:r>
            <a:r>
              <a:rPr lang="en-US" altLang="zh-CN" sz="2000" dirty="0"/>
              <a:t>If-Modified-Since</a:t>
            </a:r>
            <a:r>
              <a:rPr lang="zh-CN" altLang="en-US" sz="2000" dirty="0"/>
              <a:t>头标签与客户端缓存相互配合，大大</a:t>
            </a:r>
            <a:r>
              <a:rPr lang="zh-CN" altLang="en-US" sz="2000" dirty="0">
                <a:solidFill>
                  <a:srgbClr val="FF0000"/>
                </a:solidFill>
              </a:rPr>
              <a:t>节约了网络流量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zh-CN" altLang="zh-CN" sz="2000" dirty="0"/>
          </a:p>
          <a:p>
            <a:pPr lvl="2"/>
            <a:endParaRPr lang="zh-CN" altLang="en-US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33056"/>
            <a:ext cx="5625778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752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zh-CN" altLang="zh-CN" sz="2000" dirty="0"/>
          </a:p>
          <a:p>
            <a:pPr lvl="1"/>
            <a:r>
              <a:rPr lang="en-US" altLang="zh-CN" sz="2000" b="1" dirty="0"/>
              <a:t>content-type</a:t>
            </a:r>
            <a:r>
              <a:rPr lang="zh-CN" altLang="zh-CN" sz="2000" dirty="0"/>
              <a:t>（</a:t>
            </a:r>
            <a:r>
              <a:rPr lang="en-US" altLang="zh-CN" sz="2000" dirty="0"/>
              <a:t>post</a:t>
            </a:r>
            <a:r>
              <a:rPr lang="zh-CN" altLang="zh-CN" sz="2000" dirty="0"/>
              <a:t>）：用于定义网络文件的</a:t>
            </a:r>
            <a:r>
              <a:rPr lang="zh-CN" altLang="zh-CN" sz="2000" dirty="0">
                <a:solidFill>
                  <a:srgbClr val="FF0000"/>
                </a:solidFill>
              </a:rPr>
              <a:t>类型和网页的编码</a:t>
            </a:r>
            <a:r>
              <a:rPr lang="zh-CN" altLang="zh-CN" sz="2000" dirty="0"/>
              <a:t>，决定浏览器将以什么形式、什么编码读取这个文</a:t>
            </a:r>
            <a:r>
              <a:rPr lang="zh-CN" altLang="zh-CN" sz="2000" dirty="0" smtClean="0"/>
              <a:t>件</a:t>
            </a:r>
            <a:endParaRPr lang="en-US" altLang="zh-CN" sz="2000" dirty="0" smtClean="0"/>
          </a:p>
          <a:p>
            <a:pPr lvl="1"/>
            <a:r>
              <a:rPr lang="en-US" altLang="zh-CN" sz="2000" b="1" dirty="0"/>
              <a:t>content-length</a:t>
            </a:r>
            <a:r>
              <a:rPr lang="zh-CN" altLang="zh-CN" sz="2000" b="1" dirty="0"/>
              <a:t>（</a:t>
            </a:r>
            <a:r>
              <a:rPr lang="en-US" altLang="zh-CN" sz="2000" b="1" dirty="0"/>
              <a:t>post</a:t>
            </a:r>
            <a:r>
              <a:rPr lang="zh-CN" altLang="zh-CN" sz="2000" b="1" dirty="0"/>
              <a:t>）</a:t>
            </a:r>
            <a:r>
              <a:rPr lang="zh-CN" altLang="zh-CN" sz="2000" dirty="0"/>
              <a:t>：只有</a:t>
            </a:r>
            <a:r>
              <a:rPr lang="en-US" altLang="zh-CN" sz="2000" dirty="0"/>
              <a:t>post</a:t>
            </a:r>
            <a:r>
              <a:rPr lang="zh-CN" altLang="zh-CN" sz="2000" dirty="0"/>
              <a:t>提交的时候才会有的请求头，显示的是当前要提交的数据的长度（字节）</a:t>
            </a:r>
          </a:p>
          <a:p>
            <a:pPr lvl="1"/>
            <a:endParaRPr lang="zh-CN" altLang="zh-CN" sz="2000" dirty="0"/>
          </a:p>
          <a:p>
            <a:pPr lvl="2"/>
            <a:endParaRPr lang="zh-CN" altLang="en-US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640141" cy="123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51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空白行 ：</a:t>
            </a:r>
            <a:endParaRPr lang="en-US" altLang="zh-CN" sz="2400" dirty="0" smtClean="0"/>
          </a:p>
          <a:p>
            <a:pPr lvl="1"/>
            <a:r>
              <a:rPr lang="zh-CN" altLang="zh-CN" sz="2000" dirty="0"/>
              <a:t>用来分离请求头和请求数据，请求头到此结束！</a:t>
            </a:r>
          </a:p>
          <a:p>
            <a:pPr lvl="1"/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24124"/>
            <a:ext cx="6408712" cy="225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09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/>
              <a:t>协议就是事先的一种</a:t>
            </a:r>
            <a:r>
              <a:rPr lang="zh-CN" altLang="zh-CN" sz="2400" dirty="0">
                <a:solidFill>
                  <a:srgbClr val="FF0000"/>
                </a:solidFill>
              </a:rPr>
              <a:t>约定、规则、规</a:t>
            </a:r>
            <a:r>
              <a:rPr lang="zh-CN" altLang="zh-CN" sz="2400" dirty="0" smtClean="0">
                <a:solidFill>
                  <a:srgbClr val="FF0000"/>
                </a:solidFill>
              </a:rPr>
              <a:t>范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有：</a:t>
            </a:r>
            <a:r>
              <a:rPr lang="en-US" altLang="zh-CN" sz="2400" dirty="0" smtClean="0"/>
              <a:t>HTTP</a:t>
            </a:r>
            <a:r>
              <a:rPr lang="zh-CN" altLang="en-US" sz="2400" dirty="0" smtClean="0"/>
              <a:t>（超文本传输协议）</a:t>
            </a:r>
            <a:r>
              <a:rPr lang="zh-CN" altLang="zh-CN" sz="2400" dirty="0" smtClean="0"/>
              <a:t>，</a:t>
            </a:r>
            <a:r>
              <a:rPr lang="en-US" altLang="zh-CN" sz="2400" dirty="0"/>
              <a:t>ftp</a:t>
            </a:r>
            <a:r>
              <a:rPr lang="zh-CN" altLang="zh-CN" sz="2400" dirty="0"/>
              <a:t>（文件传输协议），</a:t>
            </a:r>
            <a:r>
              <a:rPr lang="en-US" altLang="zh-CN" sz="2400" dirty="0"/>
              <a:t>SMTP</a:t>
            </a:r>
            <a:r>
              <a:rPr lang="zh-CN" altLang="zh-CN" sz="2400" dirty="0"/>
              <a:t>、</a:t>
            </a:r>
            <a:r>
              <a:rPr lang="en-US" altLang="zh-CN" sz="2400" dirty="0"/>
              <a:t>pop3</a:t>
            </a:r>
            <a:r>
              <a:rPr lang="zh-CN" altLang="zh-CN" sz="2400" dirty="0"/>
              <a:t>（收发邮件的协</a:t>
            </a:r>
            <a:r>
              <a:rPr lang="zh-CN" altLang="zh-CN" sz="2400" dirty="0" smtClean="0"/>
              <a:t>议，</a:t>
            </a:r>
            <a:r>
              <a:rPr lang="en-US" altLang="zh-CN" sz="2400" dirty="0"/>
              <a:t>telnet</a:t>
            </a:r>
            <a:r>
              <a:rPr lang="zh-CN" altLang="zh-CN" sz="2400" dirty="0"/>
              <a:t>（远程登录协议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400" dirty="0" smtClean="0"/>
              <a:t>HTTP</a:t>
            </a:r>
            <a:r>
              <a:rPr lang="zh-CN" altLang="zh-CN" sz="2400" b="1" dirty="0" smtClean="0"/>
              <a:t>协</a:t>
            </a:r>
            <a:r>
              <a:rPr lang="zh-CN" altLang="zh-CN" sz="2400" b="1" dirty="0"/>
              <a:t>议：</a:t>
            </a:r>
            <a:r>
              <a:rPr lang="en-US" altLang="zh-CN" sz="2400" dirty="0" err="1"/>
              <a:t>HyperText</a:t>
            </a:r>
            <a:r>
              <a:rPr lang="en-US" altLang="zh-CN" sz="2400" dirty="0"/>
              <a:t> Transfer Protocol </a:t>
            </a:r>
            <a:r>
              <a:rPr lang="zh-CN" altLang="zh-CN" sz="2400" dirty="0">
                <a:solidFill>
                  <a:srgbClr val="FF0000"/>
                </a:solidFill>
              </a:rPr>
              <a:t>超文本传输协议</a:t>
            </a:r>
            <a:r>
              <a:rPr lang="zh-CN" altLang="zh-CN" sz="2400" dirty="0"/>
              <a:t>，浏览器端与服务器端的交互协</a:t>
            </a:r>
            <a:r>
              <a:rPr lang="zh-CN" altLang="zh-CN" sz="2400" dirty="0" smtClean="0"/>
              <a:t>议</a:t>
            </a:r>
            <a:r>
              <a:rPr lang="zh-CN" altLang="en-US" sz="2400" dirty="0" smtClean="0"/>
              <a:t>。工作在</a:t>
            </a:r>
            <a:r>
              <a:rPr lang="en-US" altLang="zh-CN" sz="2400" dirty="0" smtClean="0"/>
              <a:t>TCP/IP</a:t>
            </a:r>
            <a:r>
              <a:rPr lang="zh-CN" altLang="en-US" sz="2400" dirty="0" smtClean="0"/>
              <a:t>协议之上，所有的</a:t>
            </a:r>
            <a:r>
              <a:rPr lang="en-US" altLang="zh-CN" sz="2400" dirty="0" smtClean="0"/>
              <a:t>WWW</a:t>
            </a:r>
            <a:r>
              <a:rPr lang="zh-CN" altLang="en-US" sz="2400" dirty="0" smtClean="0"/>
              <a:t>文件必须遵循的标准。</a:t>
            </a:r>
            <a:endParaRPr lang="zh-CN" altLang="zh-CN" sz="2400" dirty="0"/>
          </a:p>
          <a:p>
            <a:pPr marL="0" indent="0">
              <a:buNone/>
            </a:pPr>
            <a:endParaRPr lang="zh-CN" altLang="zh-CN" sz="2400" dirty="0"/>
          </a:p>
          <a:p>
            <a:endParaRPr lang="zh-CN" altLang="zh-CN" sz="2400" dirty="0"/>
          </a:p>
          <a:p>
            <a:endParaRPr lang="zh-CN" altLang="zh-CN" sz="2400" dirty="0"/>
          </a:p>
          <a:p>
            <a:endParaRPr lang="zh-CN" altLang="en-US" dirty="0"/>
          </a:p>
        </p:txBody>
      </p:sp>
      <p:pic>
        <p:nvPicPr>
          <p:cNvPr id="1026" name="Picture 2" descr="C:\Users\Julien\Desktop\2964446-5a35e17f298a48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4365104"/>
            <a:ext cx="52482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852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思考：如下的页面，发送几次请求？</a:t>
            </a:r>
            <a:endParaRPr lang="zh-CN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7"/>
            <a:ext cx="5184576" cy="189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2" y="4067087"/>
            <a:ext cx="5178466" cy="214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376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400" dirty="0" smtClean="0"/>
              <a:t>预定义变量</a:t>
            </a:r>
            <a:r>
              <a:rPr lang="en-US" altLang="zh-CN" sz="2400" dirty="0" smtClean="0"/>
              <a:t>$_SERVER</a:t>
            </a:r>
            <a:r>
              <a:rPr lang="zh-CN" altLang="en-US" sz="2400" dirty="0" smtClean="0"/>
              <a:t>中可以查看与</a:t>
            </a:r>
            <a:r>
              <a:rPr lang="en-US" altLang="zh-CN" sz="2400" dirty="0" smtClean="0"/>
              <a:t>HTTP</a:t>
            </a:r>
            <a:r>
              <a:rPr lang="zh-CN" altLang="en-US" sz="2400" dirty="0" smtClean="0"/>
              <a:t>相关的信息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19083"/>
            <a:ext cx="4860205" cy="41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033" y="5661248"/>
            <a:ext cx="4303063" cy="94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72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请求数据：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GET</a:t>
            </a:r>
            <a:r>
              <a:rPr lang="zh-CN" altLang="en-US" sz="2000" dirty="0" smtClean="0"/>
              <a:t>方式提交的数据在</a:t>
            </a:r>
            <a:r>
              <a:rPr lang="zh-CN" altLang="en-US" sz="2000" dirty="0" smtClean="0">
                <a:solidFill>
                  <a:srgbClr val="FF0000"/>
                </a:solidFill>
              </a:rPr>
              <a:t>请求行</a:t>
            </a:r>
            <a:r>
              <a:rPr lang="zh-CN" altLang="en-US" sz="2000" dirty="0" smtClean="0"/>
              <a:t>中。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（*）方便添加地址到收藏夹中</a:t>
            </a:r>
            <a:endParaRPr lang="zh-CN" altLang="en-US" sz="20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8" y="2996952"/>
            <a:ext cx="747585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334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请求数据：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只</a:t>
            </a:r>
            <a:r>
              <a:rPr lang="zh-CN" altLang="en-US" sz="2000" dirty="0" smtClean="0"/>
              <a:t>有</a:t>
            </a:r>
            <a:r>
              <a:rPr lang="en-US" altLang="zh-CN" sz="2000" dirty="0" smtClean="0"/>
              <a:t>POST</a:t>
            </a:r>
            <a:r>
              <a:rPr lang="zh-CN" altLang="en-US" sz="2000" dirty="0" smtClean="0"/>
              <a:t>方式提交的数据才会在请求数据中出现。一般使用</a:t>
            </a:r>
            <a:r>
              <a:rPr lang="en-US" altLang="zh-CN" sz="2000" dirty="0" smtClean="0">
                <a:solidFill>
                  <a:srgbClr val="FF0000"/>
                </a:solidFill>
              </a:rPr>
              <a:t>application/x-www-form-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urlencoded</a:t>
            </a:r>
            <a:r>
              <a:rPr lang="zh-CN" altLang="en-US" sz="2000" dirty="0" smtClean="0">
                <a:solidFill>
                  <a:srgbClr val="FF0000"/>
                </a:solidFill>
              </a:rPr>
              <a:t>方式对表单数据进行编码。</a:t>
            </a:r>
            <a:r>
              <a:rPr lang="zh-CN" altLang="en-US" sz="2000" dirty="0" smtClean="0"/>
              <a:t>安全性高。</a:t>
            </a:r>
            <a:endParaRPr lang="en-US" altLang="zh-CN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06198"/>
            <a:ext cx="6048672" cy="327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23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/>
              <a:t>响应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规范响应的格式：包括：</a:t>
            </a:r>
            <a:endParaRPr lang="en-US" altLang="zh-CN" sz="2400" dirty="0" smtClean="0"/>
          </a:p>
          <a:p>
            <a:pPr lvl="1"/>
            <a:r>
              <a:rPr lang="zh-CN" altLang="zh-CN" sz="2000" dirty="0" smtClean="0"/>
              <a:t>状</a:t>
            </a:r>
            <a:r>
              <a:rPr lang="zh-CN" altLang="zh-CN" sz="2000" dirty="0"/>
              <a:t>态行（响应行</a:t>
            </a:r>
            <a:r>
              <a:rPr lang="zh-CN" altLang="zh-CN" sz="2000" dirty="0" smtClean="0"/>
              <a:t>）</a:t>
            </a:r>
            <a:endParaRPr lang="en-US" altLang="zh-CN" sz="2000" dirty="0" smtClean="0"/>
          </a:p>
          <a:p>
            <a:pPr lvl="1"/>
            <a:r>
              <a:rPr lang="zh-CN" altLang="zh-CN" sz="2000" dirty="0" smtClean="0"/>
              <a:t>响</a:t>
            </a:r>
            <a:r>
              <a:rPr lang="zh-CN" altLang="zh-CN" sz="2000" dirty="0"/>
              <a:t>应</a:t>
            </a:r>
            <a:r>
              <a:rPr lang="zh-CN" altLang="zh-CN" sz="2000" dirty="0" smtClean="0"/>
              <a:t>头</a:t>
            </a:r>
            <a:endParaRPr lang="en-US" altLang="zh-CN" sz="2000" dirty="0" smtClean="0"/>
          </a:p>
          <a:p>
            <a:pPr lvl="1"/>
            <a:r>
              <a:rPr lang="zh-CN" altLang="zh-CN" sz="2000" dirty="0" smtClean="0"/>
              <a:t>空</a:t>
            </a:r>
            <a:r>
              <a:rPr lang="zh-CN" altLang="en-US" sz="2000" dirty="0" smtClean="0"/>
              <a:t>白</a:t>
            </a:r>
            <a:r>
              <a:rPr lang="zh-CN" altLang="zh-CN" sz="2000" dirty="0" smtClean="0"/>
              <a:t>行</a:t>
            </a:r>
            <a:endParaRPr lang="en-US" altLang="zh-CN" sz="2000" dirty="0" smtClean="0"/>
          </a:p>
          <a:p>
            <a:pPr lvl="1"/>
            <a:r>
              <a:rPr lang="zh-CN" altLang="zh-CN" sz="2000" dirty="0" smtClean="0"/>
              <a:t>响</a:t>
            </a:r>
            <a:r>
              <a:rPr lang="zh-CN" altLang="zh-CN" sz="2000" dirty="0"/>
              <a:t>应主体（数据）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25105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/>
              <a:t>响应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响应行：</a:t>
            </a:r>
            <a:endParaRPr lang="en-US" altLang="zh-CN" sz="2400" dirty="0" smtClean="0"/>
          </a:p>
          <a:p>
            <a:pPr lvl="1"/>
            <a:r>
              <a:rPr lang="zh-CN" altLang="zh-CN" sz="2000" dirty="0"/>
              <a:t>独占一行，分成三个部分：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	</a:t>
            </a:r>
            <a:r>
              <a:rPr lang="zh-CN" altLang="zh-CN" sz="2000" dirty="0" smtClean="0"/>
              <a:t>协</a:t>
            </a:r>
            <a:r>
              <a:rPr lang="zh-CN" altLang="zh-CN" sz="2000" dirty="0"/>
              <a:t>议版本</a:t>
            </a:r>
            <a:r>
              <a:rPr lang="en-US" altLang="zh-CN" sz="2000" dirty="0"/>
              <a:t>  </a:t>
            </a:r>
            <a:r>
              <a:rPr lang="zh-CN" altLang="zh-CN" sz="2000" dirty="0"/>
              <a:t>状态码</a:t>
            </a:r>
            <a:r>
              <a:rPr lang="en-US" altLang="zh-CN" sz="2000" dirty="0"/>
              <a:t>  </a:t>
            </a:r>
            <a:r>
              <a:rPr lang="zh-CN" altLang="zh-CN" sz="2000" dirty="0"/>
              <a:t>状态描述</a:t>
            </a:r>
          </a:p>
          <a:p>
            <a:pPr lvl="1"/>
            <a:endParaRPr lang="zh-CN" altLang="en-US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6192688" cy="2584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778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/>
              <a:t>响应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b="1" dirty="0"/>
              <a:t>常见的状态码</a:t>
            </a:r>
            <a:r>
              <a:rPr lang="zh-CN" altLang="zh-CN" sz="2400" b="1" dirty="0" smtClean="0"/>
              <a:t>：</a:t>
            </a:r>
            <a:endParaRPr lang="zh-CN" altLang="zh-CN" dirty="0"/>
          </a:p>
          <a:p>
            <a:pPr lvl="1"/>
            <a:r>
              <a:rPr lang="en-US" altLang="zh-CN" sz="2000" dirty="0"/>
              <a:t>1XX</a:t>
            </a:r>
            <a:r>
              <a:rPr lang="zh-CN" altLang="zh-CN" sz="2000" dirty="0" smtClean="0"/>
              <a:t>：请</a:t>
            </a:r>
            <a:r>
              <a:rPr lang="zh-CN" altLang="zh-CN" sz="2000" dirty="0"/>
              <a:t>求尚未成</a:t>
            </a:r>
            <a:r>
              <a:rPr lang="zh-CN" altLang="zh-CN" sz="2000" dirty="0" smtClean="0"/>
              <a:t>功</a:t>
            </a:r>
            <a:r>
              <a:rPr lang="zh-CN" altLang="en-US" sz="2000" dirty="0" smtClean="0"/>
              <a:t>。</a:t>
            </a:r>
            <a:endParaRPr lang="zh-CN" altLang="zh-CN" sz="2000" dirty="0"/>
          </a:p>
          <a:p>
            <a:pPr lvl="1"/>
            <a:r>
              <a:rPr lang="en-US" altLang="zh-CN" sz="2000" dirty="0"/>
              <a:t>2XX</a:t>
            </a:r>
            <a:r>
              <a:rPr lang="zh-CN" altLang="zh-CN" sz="2000" dirty="0"/>
              <a:t>：请</a:t>
            </a:r>
            <a:r>
              <a:rPr lang="zh-CN" altLang="zh-CN" sz="2000" dirty="0" smtClean="0"/>
              <a:t>求</a:t>
            </a:r>
            <a:r>
              <a:rPr lang="zh-CN" altLang="en-US" sz="2000" dirty="0" smtClean="0"/>
              <a:t>正常</a:t>
            </a:r>
            <a:r>
              <a:rPr lang="zh-CN" altLang="zh-CN" sz="2000" dirty="0" smtClean="0"/>
              <a:t>，</a:t>
            </a:r>
            <a:r>
              <a:rPr lang="zh-CN" altLang="zh-CN" sz="2000" dirty="0"/>
              <a:t>同时服务器的响</a:t>
            </a:r>
            <a:r>
              <a:rPr lang="zh-CN" altLang="zh-CN" sz="2000" dirty="0" smtClean="0"/>
              <a:t>应</a:t>
            </a:r>
            <a:r>
              <a:rPr lang="zh-CN" altLang="en-US" sz="2000" dirty="0" smtClean="0"/>
              <a:t>也正常。</a:t>
            </a:r>
            <a:r>
              <a:rPr lang="en-US" altLang="zh-CN" sz="2000" dirty="0" smtClean="0">
                <a:solidFill>
                  <a:srgbClr val="FF0000"/>
                </a:solidFill>
              </a:rPr>
              <a:t>200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ok</a:t>
            </a:r>
            <a:endParaRPr lang="zh-CN" altLang="zh-CN" sz="2000" dirty="0"/>
          </a:p>
          <a:p>
            <a:pPr lvl="1"/>
            <a:r>
              <a:rPr lang="en-US" altLang="zh-CN" sz="2000" dirty="0"/>
              <a:t>3XX</a:t>
            </a:r>
            <a:r>
              <a:rPr lang="zh-CN" altLang="zh-CN" sz="2000" dirty="0"/>
              <a:t>：重定向，服务器要求浏览器重新发起请</a:t>
            </a:r>
            <a:r>
              <a:rPr lang="zh-CN" altLang="zh-CN" sz="2000" dirty="0" smtClean="0"/>
              <a:t>求</a:t>
            </a:r>
            <a:r>
              <a:rPr lang="zh-CN" altLang="en-US" sz="2000" dirty="0" smtClean="0"/>
              <a:t>。</a:t>
            </a:r>
            <a:r>
              <a:rPr lang="en-US" altLang="zh-CN" sz="2000" dirty="0" smtClean="0"/>
              <a:t>302</a:t>
            </a:r>
            <a:r>
              <a:rPr lang="zh-CN" altLang="en-US" sz="2000" dirty="0" smtClean="0"/>
              <a:t>重定向。</a:t>
            </a:r>
            <a:endParaRPr lang="zh-CN" altLang="zh-CN" sz="2000" dirty="0"/>
          </a:p>
          <a:p>
            <a:pPr lvl="1"/>
            <a:r>
              <a:rPr lang="en-US" altLang="zh-CN" sz="2000" dirty="0"/>
              <a:t>4XX</a:t>
            </a:r>
            <a:r>
              <a:rPr lang="zh-CN" altLang="zh-CN" sz="2000" dirty="0"/>
              <a:t>：请求失败，服务器不能正常的响应，比如</a:t>
            </a:r>
            <a:r>
              <a:rPr lang="en-US" altLang="zh-CN" sz="2000" dirty="0">
                <a:solidFill>
                  <a:srgbClr val="FF0000"/>
                </a:solidFill>
              </a:rPr>
              <a:t>404</a:t>
            </a:r>
            <a:r>
              <a:rPr lang="zh-CN" altLang="zh-CN" sz="2000" dirty="0" smtClean="0">
                <a:solidFill>
                  <a:srgbClr val="FF0000"/>
                </a:solidFill>
              </a:rPr>
              <a:t>，</a:t>
            </a:r>
            <a:r>
              <a:rPr lang="en-US" altLang="zh-CN" sz="2000" dirty="0" smtClean="0">
                <a:solidFill>
                  <a:srgbClr val="FF0000"/>
                </a:solidFill>
              </a:rPr>
              <a:t>NOT FOUND </a:t>
            </a:r>
            <a:r>
              <a:rPr lang="zh-CN" altLang="zh-CN" sz="2000" dirty="0" smtClean="0">
                <a:solidFill>
                  <a:srgbClr val="FF0000"/>
                </a:solidFill>
              </a:rPr>
              <a:t>没</a:t>
            </a:r>
            <a:r>
              <a:rPr lang="zh-CN" altLang="zh-CN" sz="2000" dirty="0">
                <a:solidFill>
                  <a:srgbClr val="FF0000"/>
                </a:solidFill>
              </a:rPr>
              <a:t>找到文</a:t>
            </a:r>
            <a:r>
              <a:rPr lang="zh-CN" altLang="zh-CN" sz="2000" dirty="0" smtClean="0">
                <a:solidFill>
                  <a:srgbClr val="FF0000"/>
                </a:solidFill>
              </a:rPr>
              <a:t>件</a:t>
            </a:r>
            <a:r>
              <a:rPr lang="en-US" altLang="zh-CN" sz="2000" dirty="0" smtClean="0"/>
              <a:t>,403, Forbidden</a:t>
            </a:r>
            <a:r>
              <a:rPr lang="zh-CN" altLang="en-US" sz="2000" dirty="0" smtClean="0"/>
              <a:t>禁止访问</a:t>
            </a:r>
            <a:endParaRPr lang="zh-CN" altLang="zh-CN" sz="2000" dirty="0"/>
          </a:p>
          <a:p>
            <a:pPr lvl="1"/>
            <a:r>
              <a:rPr lang="en-US" altLang="zh-CN" sz="2000" dirty="0"/>
              <a:t>5XX</a:t>
            </a:r>
            <a:r>
              <a:rPr lang="zh-CN" altLang="zh-CN" sz="2000" dirty="0"/>
              <a:t>：服务</a:t>
            </a:r>
            <a:r>
              <a:rPr lang="zh-CN" altLang="zh-CN" sz="2000" dirty="0" smtClean="0"/>
              <a:t>器错</a:t>
            </a:r>
            <a:r>
              <a:rPr lang="zh-CN" altLang="zh-CN" sz="2000" dirty="0"/>
              <a:t>误，不能正常的响应</a:t>
            </a:r>
            <a:r>
              <a:rPr lang="en-US" altLang="zh-CN" sz="2000" dirty="0"/>
              <a:t>  </a:t>
            </a:r>
            <a:r>
              <a:rPr lang="zh-CN" altLang="en-US" sz="2000" dirty="0" smtClean="0"/>
              <a:t>。</a:t>
            </a:r>
            <a:r>
              <a:rPr lang="en-US" altLang="zh-CN" sz="2000" dirty="0" smtClean="0"/>
              <a:t>500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Server Internal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， </a:t>
            </a:r>
            <a:r>
              <a:rPr lang="zh-CN" altLang="en-US" sz="2000" dirty="0"/>
              <a:t>服务器内部错误</a:t>
            </a:r>
            <a:endParaRPr lang="zh-CN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385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/>
              <a:t>响应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b="1" dirty="0"/>
              <a:t>常见的状态码</a:t>
            </a:r>
            <a:r>
              <a:rPr lang="zh-CN" altLang="zh-CN" sz="2400" b="1" dirty="0" smtClean="0"/>
              <a:t>：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80" y="2060847"/>
            <a:ext cx="5522519" cy="311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269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/>
              <a:t>响应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 smtClean="0"/>
              <a:t>利用</a:t>
            </a:r>
            <a:r>
              <a:rPr lang="en-US" altLang="zh-CN" sz="2400" b="1" dirty="0" smtClean="0"/>
              <a:t>404</a:t>
            </a:r>
            <a:r>
              <a:rPr lang="zh-CN" altLang="en-US" sz="2400" b="1" dirty="0" smtClean="0"/>
              <a:t>页面展示信息</a:t>
            </a:r>
            <a:r>
              <a:rPr lang="zh-CN" altLang="zh-CN" sz="2400" b="1" dirty="0" smtClean="0"/>
              <a:t>：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endParaRPr lang="en-US" altLang="zh-CN" sz="2400" b="1" dirty="0" smtClean="0"/>
          </a:p>
          <a:p>
            <a:endParaRPr lang="en-US" altLang="zh-CN" sz="2400" b="1" dirty="0"/>
          </a:p>
          <a:p>
            <a:endParaRPr lang="en-US" altLang="zh-CN" sz="2400" b="1" dirty="0" smtClean="0"/>
          </a:p>
          <a:p>
            <a:endParaRPr lang="en-US" altLang="zh-CN" sz="2400" b="1" dirty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①在虚拟主机的</a:t>
            </a:r>
            <a:r>
              <a:rPr lang="en-US" altLang="zh-CN" sz="2400" b="1" dirty="0" err="1" smtClean="0"/>
              <a:t>Directoty</a:t>
            </a:r>
            <a:r>
              <a:rPr lang="zh-CN" altLang="en-US" sz="2400" b="1" dirty="0" smtClean="0"/>
              <a:t>配置段添加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allowoverride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all</a:t>
            </a:r>
            <a:r>
              <a:rPr lang="zh-CN" altLang="en-US" sz="2400" b="1" dirty="0" smtClean="0"/>
              <a:t>来启动分布式配置文件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②创建分布式配置文件</a:t>
            </a:r>
            <a:r>
              <a:rPr lang="en-US" altLang="zh-CN" sz="2400" b="1" dirty="0" smtClean="0"/>
              <a:t>.</a:t>
            </a:r>
            <a:r>
              <a:rPr lang="en-US" altLang="zh-CN" sz="2400" b="1" dirty="0" err="1" smtClean="0"/>
              <a:t>htaccess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③配置请求页面不存在时展示的页面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6444208" cy="2362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56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75656" y="2708920"/>
            <a:ext cx="6192688" cy="1045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/>
              <a:t>HTTP</a:t>
            </a:r>
            <a:endParaRPr lang="zh-CN" altLang="en-US" sz="24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TCP/IP</a:t>
            </a:r>
            <a:r>
              <a:rPr lang="zh-CN" altLang="en-US" dirty="0" smtClean="0"/>
              <a:t>之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75656" y="4941168"/>
            <a:ext cx="6192688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数据链路层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475656" y="4330817"/>
            <a:ext cx="6192688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IP</a:t>
            </a:r>
            <a:r>
              <a:rPr lang="zh-CN" altLang="en-US" sz="2800" dirty="0" smtClean="0"/>
              <a:t>（</a:t>
            </a:r>
            <a:r>
              <a:rPr lang="zh-CN" altLang="en-US" b="1" dirty="0" smtClean="0"/>
              <a:t>网际协议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网络层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475656" y="3754753"/>
            <a:ext cx="6192688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TCP</a:t>
            </a:r>
            <a:r>
              <a:rPr lang="zh-CN" altLang="en-US" sz="2800" dirty="0" smtClean="0"/>
              <a:t>（</a:t>
            </a:r>
            <a:r>
              <a:rPr lang="zh-CN" altLang="en-US" b="1" dirty="0" smtClean="0"/>
              <a:t>传输控制协议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传输层</a:t>
            </a:r>
            <a:r>
              <a:rPr lang="zh-CN" altLang="en-US" sz="2800" dirty="0" smtClean="0"/>
              <a:t>）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572000" y="3212976"/>
            <a:ext cx="3096344" cy="54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SSL/TLS</a:t>
            </a:r>
            <a:r>
              <a:rPr lang="zh-CN" altLang="en-US" sz="2400" b="1" dirty="0" smtClean="0"/>
              <a:t>加密</a:t>
            </a:r>
            <a:endParaRPr lang="zh-CN" altLang="en-US" sz="2400" b="1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7164288" y="2276872"/>
            <a:ext cx="504056" cy="120699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8207" y="1865477"/>
            <a:ext cx="268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HTTPS</a:t>
            </a:r>
            <a:r>
              <a:rPr lang="zh-CN" altLang="en-US" b="1" dirty="0" smtClean="0"/>
              <a:t>（安全</a:t>
            </a:r>
            <a:r>
              <a:rPr lang="en-US" altLang="zh-CN" b="1" dirty="0" smtClean="0"/>
              <a:t>HTTP</a:t>
            </a:r>
            <a:r>
              <a:rPr lang="zh-CN" altLang="en-US" b="1" dirty="0" smtClean="0"/>
              <a:t>协议）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270892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应用层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231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/>
              <a:t>响应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 smtClean="0"/>
              <a:t>利用</a:t>
            </a:r>
            <a:r>
              <a:rPr lang="en-US" altLang="zh-CN" sz="2400" b="1" dirty="0" smtClean="0"/>
              <a:t>404</a:t>
            </a:r>
            <a:r>
              <a:rPr lang="zh-CN" altLang="en-US" sz="2400" b="1" dirty="0" smtClean="0"/>
              <a:t>页面展示信息</a:t>
            </a:r>
            <a:r>
              <a:rPr lang="zh-CN" altLang="zh-CN" sz="2400" b="1" dirty="0" smtClean="0"/>
              <a:t>：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endParaRPr lang="en-US" altLang="zh-CN" sz="2400" b="1" dirty="0" smtClean="0"/>
          </a:p>
          <a:p>
            <a:endParaRPr lang="en-US" altLang="zh-CN" sz="2400" b="1" dirty="0"/>
          </a:p>
          <a:p>
            <a:endParaRPr lang="en-US" altLang="zh-CN" sz="2400" b="1" dirty="0" smtClean="0"/>
          </a:p>
          <a:p>
            <a:endParaRPr lang="en-US" altLang="zh-CN" sz="2400" b="1" dirty="0"/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555121"/>
            <a:ext cx="5217131" cy="1008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52292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11" y="4145704"/>
            <a:ext cx="5239228" cy="131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7"/>
          <a:stretch/>
        </p:blipFill>
        <p:spPr bwMode="auto">
          <a:xfrm>
            <a:off x="6272833" y="3807566"/>
            <a:ext cx="2871167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87" y="4595829"/>
            <a:ext cx="2809831" cy="86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312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/>
              <a:t>响应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b="1" dirty="0"/>
              <a:t>常见的状态码</a:t>
            </a:r>
            <a:r>
              <a:rPr lang="zh-CN" altLang="zh-CN" sz="2400" b="1" dirty="0" smtClean="0"/>
              <a:t>：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81225"/>
            <a:ext cx="5105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73016"/>
            <a:ext cx="6856413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631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/>
              <a:t>响应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响应头：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/>
              <a:t>格</a:t>
            </a:r>
            <a:r>
              <a:rPr lang="zh-CN" altLang="en-US" sz="2000" dirty="0" smtClean="0"/>
              <a:t>式：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协议名 值</a:t>
            </a:r>
            <a:endParaRPr lang="zh-CN" alt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5"/>
            <a:ext cx="7200800" cy="231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850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/>
              <a:t>响应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常见响应头选项：</a:t>
            </a:r>
            <a:endParaRPr lang="en-US" altLang="zh-CN" sz="2400" dirty="0" smtClean="0"/>
          </a:p>
          <a:p>
            <a:pPr lvl="1"/>
            <a:r>
              <a:rPr lang="en-US" altLang="zh-CN" sz="2000" dirty="0" err="1" smtClean="0"/>
              <a:t>Date:Wed</a:t>
            </a:r>
            <a:r>
              <a:rPr lang="en-US" altLang="zh-CN" sz="2000" dirty="0"/>
              <a:t>, 16 Sep 2015 11:43:33 </a:t>
            </a:r>
            <a:r>
              <a:rPr lang="en-US" altLang="zh-CN" sz="2000" dirty="0" smtClean="0"/>
              <a:t>GMT  </a:t>
            </a:r>
            <a:r>
              <a:rPr lang="zh-CN" altLang="en-US" sz="2000" dirty="0" smtClean="0"/>
              <a:t>被</a:t>
            </a:r>
            <a:r>
              <a:rPr lang="zh-CN" altLang="en-US" sz="2000" dirty="0"/>
              <a:t>请求的页面的更新</a:t>
            </a:r>
            <a:r>
              <a:rPr lang="zh-CN" altLang="en-US" sz="2000" dirty="0" smtClean="0"/>
              <a:t>时间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Server</a:t>
            </a:r>
            <a:r>
              <a:rPr lang="en-US" altLang="zh-CN" sz="2000" dirty="0"/>
              <a:t>: Apache/2.2.22 (Win32) </a:t>
            </a:r>
            <a:r>
              <a:rPr lang="en-US" altLang="zh-CN" sz="2000" dirty="0" smtClean="0"/>
              <a:t>PHP/5.3.13   </a:t>
            </a:r>
            <a:r>
              <a:rPr lang="zh-CN" altLang="en-US" sz="2000" dirty="0" smtClean="0"/>
              <a:t>服务器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Content-Length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1571   </a:t>
            </a:r>
            <a:r>
              <a:rPr lang="zh-CN" altLang="en-US" sz="2000" dirty="0" smtClean="0"/>
              <a:t>内容长度</a:t>
            </a:r>
            <a:endParaRPr lang="en-US" altLang="zh-CN" sz="2000" dirty="0"/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</a:rPr>
              <a:t>Content-Type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text/html </a:t>
            </a:r>
            <a:r>
              <a:rPr lang="zh-CN" altLang="en-US" sz="2000" dirty="0" smtClean="0"/>
              <a:t>内容类型 </a:t>
            </a:r>
            <a:endParaRPr lang="en-US" altLang="zh-CN" sz="2000" dirty="0" smtClean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location</a:t>
            </a:r>
            <a:r>
              <a:rPr lang="zh-CN" altLang="zh-CN" sz="2000" b="1" dirty="0">
                <a:solidFill>
                  <a:srgbClr val="FF0000"/>
                </a:solidFill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</a:rPr>
              <a:t>重定向，浏览器遇到这个选项，就立马跳转（不会解析后面的内容）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refresh</a:t>
            </a:r>
            <a:r>
              <a:rPr lang="zh-CN" altLang="zh-CN" sz="2000" b="1" dirty="0">
                <a:solidFill>
                  <a:srgbClr val="FF0000"/>
                </a:solidFill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</a:rPr>
              <a:t>重定向（刷新），浏览器遇到这个选项就会准备跳转，刷新一般有时间限制，时间到了才跳转，浏览器会继续向下解析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48430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响应协议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空白</a:t>
            </a:r>
            <a:r>
              <a:rPr lang="zh-CN" altLang="en-US" sz="2400" dirty="0" smtClean="0"/>
              <a:t>行：分割响应头及响应主体。</a:t>
            </a:r>
            <a:endParaRPr lang="en-US" altLang="zh-CN" sz="2400" dirty="0" smtClean="0"/>
          </a:p>
          <a:p>
            <a:r>
              <a:rPr lang="zh-CN" altLang="en-US" sz="2400" dirty="0"/>
              <a:t>响应主</a:t>
            </a:r>
            <a:r>
              <a:rPr lang="zh-CN" altLang="en-US" sz="2400" dirty="0" smtClean="0"/>
              <a:t>体：为服务器返回的具体数据。即</a:t>
            </a:r>
            <a:r>
              <a:rPr lang="zh-CN" altLang="en-US" sz="2400" dirty="0" smtClean="0">
                <a:solidFill>
                  <a:srgbClr val="FF0000"/>
                </a:solidFill>
              </a:rPr>
              <a:t>静态代码或者服务器脚本的输出数据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538162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24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模拟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响应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/>
              <a:t>php</a:t>
            </a:r>
            <a:r>
              <a:rPr lang="zh-CN" altLang="zh-CN" sz="2400" dirty="0"/>
              <a:t>模拟响应</a:t>
            </a:r>
            <a:r>
              <a:rPr lang="zh-CN" altLang="zh-CN" sz="2400" dirty="0" smtClean="0"/>
              <a:t>，是</a:t>
            </a:r>
            <a:r>
              <a:rPr lang="zh-CN" altLang="zh-CN" sz="2400" dirty="0"/>
              <a:t>通过</a:t>
            </a:r>
            <a:r>
              <a:rPr lang="en-US" altLang="zh-CN" sz="2400" dirty="0">
                <a:solidFill>
                  <a:srgbClr val="FF0000"/>
                </a:solidFill>
              </a:rPr>
              <a:t>header</a:t>
            </a:r>
            <a:r>
              <a:rPr lang="zh-CN" altLang="zh-CN" sz="2400" dirty="0">
                <a:solidFill>
                  <a:srgbClr val="FF0000"/>
                </a:solidFill>
              </a:rPr>
              <a:t>函数</a:t>
            </a:r>
            <a:r>
              <a:rPr lang="zh-CN" altLang="zh-CN" sz="2400" dirty="0"/>
              <a:t>修</a:t>
            </a:r>
            <a:r>
              <a:rPr lang="zh-CN" altLang="zh-CN" sz="2400" dirty="0" smtClean="0"/>
              <a:t>改</a:t>
            </a:r>
            <a:r>
              <a:rPr lang="en-US" altLang="zh-CN" sz="2400" dirty="0" smtClean="0"/>
              <a:t>HTTP</a:t>
            </a:r>
            <a:r>
              <a:rPr lang="zh-CN" altLang="zh-CN" sz="2400" dirty="0" smtClean="0"/>
              <a:t>协</a:t>
            </a:r>
            <a:r>
              <a:rPr lang="zh-CN" altLang="zh-CN" sz="2400" dirty="0"/>
              <a:t>议的</a:t>
            </a:r>
            <a:r>
              <a:rPr lang="zh-CN" altLang="zh-CN" sz="2400" dirty="0">
                <a:solidFill>
                  <a:srgbClr val="FF0000"/>
                </a:solidFill>
              </a:rPr>
              <a:t>响应头部分</a:t>
            </a:r>
            <a:r>
              <a:rPr lang="zh-CN" altLang="zh-CN" sz="2400" dirty="0"/>
              <a:t>，常见的操作有：</a:t>
            </a:r>
            <a:r>
              <a:rPr lang="zh-CN" altLang="zh-CN" sz="2400" dirty="0">
                <a:solidFill>
                  <a:srgbClr val="FF0000"/>
                </a:solidFill>
              </a:rPr>
              <a:t>跳转，刷新和下载</a:t>
            </a:r>
          </a:p>
          <a:p>
            <a:pPr lvl="1"/>
            <a:r>
              <a:rPr lang="en-US" altLang="zh-CN" sz="2400" dirty="0" smtClean="0"/>
              <a:t>header</a:t>
            </a:r>
            <a:r>
              <a:rPr lang="zh-CN" altLang="en-US" sz="2400" dirty="0" smtClean="0"/>
              <a:t>（要发送的报文），即将</a:t>
            </a:r>
            <a:r>
              <a:rPr lang="zh-CN" altLang="en-US" sz="2400" dirty="0" smtClean="0">
                <a:solidFill>
                  <a:srgbClr val="FF0000"/>
                </a:solidFill>
              </a:rPr>
              <a:t>相应的报文写在响应头中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944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模拟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响应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/>
              <a:t>当浏览器请求到当前文件后，直接</a:t>
            </a:r>
            <a:r>
              <a:rPr lang="zh-CN" altLang="zh-CN" sz="2400" dirty="0">
                <a:solidFill>
                  <a:srgbClr val="FF0000"/>
                </a:solidFill>
              </a:rPr>
              <a:t>跳转</a:t>
            </a:r>
            <a:r>
              <a:rPr lang="zh-CN" altLang="zh-CN" sz="2400" dirty="0"/>
              <a:t>到其他的位</a:t>
            </a:r>
            <a:r>
              <a:rPr lang="zh-CN" altLang="zh-CN" sz="2400" dirty="0" smtClean="0"/>
              <a:t>置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zh-CN" altLang="zh-CN" sz="2400" dirty="0" smtClean="0"/>
              <a:t>对</a:t>
            </a:r>
            <a:r>
              <a:rPr lang="zh-CN" altLang="zh-CN" sz="2400" dirty="0"/>
              <a:t>应</a:t>
            </a:r>
            <a:r>
              <a:rPr lang="zh-CN" altLang="zh-CN" sz="2400" dirty="0" smtClean="0"/>
              <a:t>的</a:t>
            </a:r>
            <a:r>
              <a:rPr lang="en-US" altLang="zh-CN" sz="2400" dirty="0" smtClean="0"/>
              <a:t>HTTP</a:t>
            </a:r>
            <a:r>
              <a:rPr lang="zh-CN" altLang="zh-CN" sz="2400" dirty="0" smtClean="0"/>
              <a:t>协</a:t>
            </a:r>
            <a:r>
              <a:rPr lang="zh-CN" altLang="zh-CN" sz="2400" dirty="0"/>
              <a:t>议</a:t>
            </a:r>
            <a:r>
              <a:rPr lang="zh-CN" altLang="zh-CN" sz="2400" dirty="0" smtClean="0"/>
              <a:t>项是</a:t>
            </a:r>
            <a:r>
              <a:rPr lang="en-US" altLang="zh-CN" sz="2400" dirty="0" smtClean="0">
                <a:solidFill>
                  <a:srgbClr val="FF0000"/>
                </a:solidFill>
              </a:rPr>
              <a:t>location</a:t>
            </a:r>
            <a:r>
              <a:rPr lang="en-US" altLang="zh-CN" sz="2400" dirty="0"/>
              <a:t> </a:t>
            </a:r>
            <a:endParaRPr lang="zh-CN" altLang="zh-CN" sz="2400" dirty="0"/>
          </a:p>
          <a:p>
            <a:r>
              <a:rPr lang="en-US" altLang="zh-CN" sz="2400" dirty="0" err="1" smtClean="0"/>
              <a:t>php</a:t>
            </a:r>
            <a:r>
              <a:rPr lang="zh-CN" altLang="zh-CN" sz="2400" dirty="0"/>
              <a:t>中的语法是：</a:t>
            </a:r>
          </a:p>
          <a:p>
            <a:pPr marL="0" indent="0">
              <a:buNone/>
            </a:pPr>
            <a:r>
              <a:rPr lang="en-US" altLang="zh-CN" sz="2400" b="1" dirty="0" smtClean="0"/>
              <a:t>	header</a:t>
            </a:r>
            <a:r>
              <a:rPr lang="en-US" altLang="zh-CN" sz="2400" b="1" dirty="0"/>
              <a:t>(‘location</a:t>
            </a:r>
            <a:r>
              <a:rPr lang="en-US" altLang="zh-CN" sz="2400" b="1" dirty="0" smtClean="0"/>
              <a:t>:</a:t>
            </a:r>
            <a:r>
              <a:rPr lang="zh-CN" altLang="en-US" sz="2400" b="1" dirty="0" smtClean="0"/>
              <a:t>跳转的地址</a:t>
            </a:r>
            <a:r>
              <a:rPr lang="en-US" altLang="zh-CN" sz="2400" b="1" dirty="0" smtClean="0"/>
              <a:t>’);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7" y="3501008"/>
            <a:ext cx="7488832" cy="257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414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r>
              <a:rPr lang="zh-CN" altLang="en-US" dirty="0"/>
              <a:t>模拟</a:t>
            </a:r>
            <a:r>
              <a:rPr lang="en-US" altLang="zh-CN" dirty="0"/>
              <a:t>HTTP</a:t>
            </a:r>
            <a:r>
              <a:rPr lang="zh-CN" altLang="en-US" dirty="0"/>
              <a:t>响应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上例（</a:t>
            </a:r>
            <a:r>
              <a:rPr lang="en-US" altLang="zh-CN" sz="2400" dirty="0" smtClean="0"/>
              <a:t>302</a:t>
            </a:r>
            <a:r>
              <a:rPr lang="zh-CN" altLang="en-US" sz="2400" dirty="0" smtClean="0"/>
              <a:t>码）的分析：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lvl="1"/>
            <a:r>
              <a:rPr lang="zh-CN" altLang="en-US" sz="2000" dirty="0" smtClean="0"/>
              <a:t>本质上</a:t>
            </a:r>
            <a:r>
              <a:rPr lang="zh-CN" altLang="en-US" sz="2000" dirty="0" smtClean="0">
                <a:solidFill>
                  <a:srgbClr val="FF0000"/>
                </a:solidFill>
              </a:rPr>
              <a:t>两个请求</a:t>
            </a:r>
            <a:r>
              <a:rPr lang="zh-CN" altLang="en-US" sz="2000" dirty="0" smtClean="0"/>
              <a:t>，先请求原始页面，后请求至跳转页面。</a:t>
            </a:r>
            <a:endParaRPr lang="zh-CN" altLang="en-US" sz="20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596336" cy="364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411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协议实现防盗链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/>
              <a:t>禁止外部</a:t>
            </a:r>
            <a:r>
              <a:rPr lang="zh-CN" altLang="zh-CN" sz="2400" dirty="0" smtClean="0"/>
              <a:t>请求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访问</a:t>
            </a:r>
            <a:r>
              <a:rPr lang="zh-CN" altLang="en-US" sz="2400" dirty="0" smtClean="0"/>
              <a:t>本站</a:t>
            </a:r>
            <a:r>
              <a:rPr lang="zh-CN" altLang="zh-CN" sz="2400" dirty="0" smtClean="0"/>
              <a:t>链接</a:t>
            </a:r>
            <a:r>
              <a:rPr lang="zh-CN" altLang="en-US" sz="2400" dirty="0" smtClean="0"/>
              <a:t>（如图片或者视频资源）</a:t>
            </a:r>
            <a:r>
              <a:rPr lang="zh-CN" altLang="zh-CN" sz="2400" dirty="0" smtClean="0"/>
              <a:t>。</a:t>
            </a:r>
            <a:r>
              <a:rPr lang="zh-CN" altLang="zh-CN" sz="2400" dirty="0"/>
              <a:t>保护本网站信息不被非法使用。</a:t>
            </a:r>
          </a:p>
          <a:p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64904"/>
            <a:ext cx="552716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87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11560" y="3248980"/>
            <a:ext cx="2232248" cy="115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浏览器</a:t>
            </a:r>
            <a:endParaRPr lang="en-US" altLang="zh-CN" dirty="0" smtClean="0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http:www.baidu.com/a.php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0112" y="2705151"/>
            <a:ext cx="2016224" cy="2376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Apache</a:t>
            </a:r>
            <a:r>
              <a:rPr lang="zh-CN" altLang="en-US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服务器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2843808" y="3248980"/>
            <a:ext cx="2736304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请求协议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9189" y="4293096"/>
            <a:ext cx="1368152" cy="540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a.php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左箭头 8"/>
          <p:cNvSpPr/>
          <p:nvPr/>
        </p:nvSpPr>
        <p:spPr>
          <a:xfrm>
            <a:off x="2843808" y="3939585"/>
            <a:ext cx="273630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响应协议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7744" y="232565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请求页面，请求方式，及发送客户端环境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50432" y="4571954"/>
            <a:ext cx="305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响应状态，返回的数据数据类型及长度，及数据信息等。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26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模拟防盗链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不允许访问，并且跳转至提示页面。原理如下：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51" y="1991744"/>
            <a:ext cx="4464496" cy="431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853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模拟防盗链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原理：创建一个保存本人账号信息的文件，在页面请求时，判断其</a:t>
            </a:r>
            <a:r>
              <a:rPr lang="en-US" altLang="zh-CN" sz="2400" dirty="0" err="1" smtClean="0"/>
              <a:t>referer</a:t>
            </a:r>
            <a:r>
              <a:rPr lang="zh-CN" altLang="en-US" sz="2400" dirty="0" smtClean="0"/>
              <a:t>信息。对于不是来自本网站的请求，页面跳转至警告页面。否则，直接返回账号信息。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8" y="2780928"/>
            <a:ext cx="6479249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4838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模拟防盗链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5904656" cy="2011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52" y="3611398"/>
            <a:ext cx="5721519" cy="173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模拟防盗链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5112568" cy="369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933056"/>
            <a:ext cx="4465488" cy="2413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01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模拟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响应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刷新：</a:t>
            </a:r>
            <a:endParaRPr lang="en-US" altLang="zh-CN" sz="2400" dirty="0" smtClean="0"/>
          </a:p>
          <a:p>
            <a:pPr lvl="1"/>
            <a:r>
              <a:rPr lang="zh-CN" altLang="zh-CN" sz="2000" dirty="0"/>
              <a:t>刷新的本</a:t>
            </a:r>
            <a:r>
              <a:rPr lang="zh-CN" altLang="zh-CN" sz="2000" dirty="0" smtClean="0"/>
              <a:t>质还</a:t>
            </a:r>
            <a:r>
              <a:rPr lang="zh-CN" altLang="zh-CN" sz="2000" dirty="0"/>
              <a:t>是跳转，不过刷新是指在</a:t>
            </a:r>
            <a:r>
              <a:rPr lang="zh-CN" altLang="zh-CN" sz="2000" dirty="0">
                <a:solidFill>
                  <a:srgbClr val="FF0000"/>
                </a:solidFill>
              </a:rPr>
              <a:t>跳转之前可以指定一个等待的时间</a:t>
            </a:r>
            <a:r>
              <a:rPr lang="zh-CN" altLang="zh-CN" sz="2000" dirty="0"/>
              <a:t>，并且</a:t>
            </a:r>
            <a:r>
              <a:rPr lang="zh-CN" altLang="zh-CN" sz="2000" dirty="0">
                <a:solidFill>
                  <a:srgbClr val="FF0000"/>
                </a:solidFill>
              </a:rPr>
              <a:t>后面的语句会继续执行</a:t>
            </a:r>
            <a:r>
              <a:rPr lang="zh-CN" altLang="zh-CN" sz="2000" dirty="0"/>
              <a:t>！</a:t>
            </a:r>
          </a:p>
          <a:p>
            <a:pPr lvl="1"/>
            <a:r>
              <a:rPr lang="zh-CN" altLang="zh-CN" sz="2000" dirty="0" smtClean="0"/>
              <a:t>语</a:t>
            </a:r>
            <a:r>
              <a:rPr lang="zh-CN" altLang="zh-CN" sz="2000" dirty="0"/>
              <a:t>法</a:t>
            </a:r>
            <a:r>
              <a:rPr lang="zh-CN" altLang="zh-CN" sz="2000" dirty="0" smtClean="0"/>
              <a:t>：</a:t>
            </a:r>
            <a:endParaRPr lang="zh-CN" altLang="zh-CN" sz="2000" dirty="0"/>
          </a:p>
          <a:p>
            <a:pPr marL="457200" lvl="1" indent="0">
              <a:buNone/>
            </a:pPr>
            <a:r>
              <a:rPr lang="en-US" altLang="zh-CN" sz="2400" b="1" dirty="0"/>
              <a:t>header(‘refresh:</a:t>
            </a:r>
            <a:r>
              <a:rPr lang="zh-CN" altLang="zh-CN" sz="2400" b="1" dirty="0"/>
              <a:t>刷新等待的时间</a:t>
            </a:r>
            <a:r>
              <a:rPr lang="en-US" altLang="zh-CN" sz="2400" b="1" dirty="0"/>
              <a:t>;</a:t>
            </a:r>
            <a:r>
              <a:rPr lang="en-US" altLang="zh-CN" sz="2400" b="1" dirty="0" err="1"/>
              <a:t>url</a:t>
            </a:r>
            <a:r>
              <a:rPr lang="en-US" altLang="zh-CN" sz="2400" b="1" dirty="0"/>
              <a:t>=</a:t>
            </a:r>
            <a:r>
              <a:rPr lang="zh-CN" altLang="zh-CN" sz="2400" b="1" dirty="0"/>
              <a:t>刷新要请求的目标脚本</a:t>
            </a:r>
            <a:r>
              <a:rPr lang="en-US" altLang="zh-CN" sz="2400" b="1" dirty="0" smtClean="0"/>
              <a:t>’);</a:t>
            </a:r>
          </a:p>
          <a:p>
            <a:pPr marL="457200" lvl="1" indent="0">
              <a:buNone/>
            </a:pPr>
            <a:endParaRPr lang="en-US" altLang="zh-CN" sz="2400" b="1" dirty="0"/>
          </a:p>
          <a:p>
            <a:pPr marL="457200" lvl="1" indent="0">
              <a:buNone/>
            </a:pPr>
            <a:endParaRPr lang="en-US" altLang="zh-CN" sz="2400" b="1" dirty="0" smtClean="0"/>
          </a:p>
          <a:p>
            <a:pPr marL="457200" lvl="1" indent="0">
              <a:buNone/>
            </a:pPr>
            <a:endParaRPr lang="en-US" altLang="zh-CN" sz="2400" b="1" dirty="0"/>
          </a:p>
          <a:p>
            <a:pPr marL="457200" lvl="1" indent="0">
              <a:buNone/>
            </a:pPr>
            <a:endParaRPr lang="en-US" altLang="zh-CN" sz="2400" b="1" dirty="0" smtClean="0"/>
          </a:p>
          <a:p>
            <a:pPr marL="457200" lvl="1" indent="0">
              <a:buNone/>
            </a:pPr>
            <a:endParaRPr lang="en-US" altLang="zh-CN" sz="2400" b="1" dirty="0"/>
          </a:p>
          <a:p>
            <a:pPr marL="457200" lvl="1" indent="0">
              <a:buNone/>
            </a:pP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经常用于错误提示、成功提示。</a:t>
            </a:r>
            <a:endParaRPr lang="zh-CN" altLang="zh-CN" sz="1800" dirty="0"/>
          </a:p>
          <a:p>
            <a:pPr lvl="1"/>
            <a:endParaRPr lang="zh-CN" altLang="en-US" sz="2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05063"/>
            <a:ext cx="5544616" cy="215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358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CURL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 smtClean="0"/>
              <a:t>cURL</a:t>
            </a:r>
            <a:r>
              <a:rPr lang="en-US" altLang="zh-CN" sz="2400" dirty="0" smtClean="0"/>
              <a:t> (Client Uniform Resource Locator) </a:t>
            </a:r>
            <a:r>
              <a:rPr lang="zh-CN" altLang="en-US" sz="2400" dirty="0"/>
              <a:t>是一个利用</a:t>
            </a:r>
            <a:r>
              <a:rPr lang="en-US" altLang="zh-CN" sz="2400" dirty="0"/>
              <a:t>URL</a:t>
            </a:r>
            <a:r>
              <a:rPr lang="zh-CN" altLang="en-US" sz="2400" dirty="0"/>
              <a:t>语法规定来传输文件和数据</a:t>
            </a:r>
            <a:r>
              <a:rPr lang="zh-CN" altLang="en-US" sz="2400" dirty="0" smtClean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客户端</a:t>
            </a:r>
            <a:r>
              <a:rPr lang="zh-CN" altLang="en-US" sz="2400" dirty="0" smtClean="0"/>
              <a:t>工</a:t>
            </a:r>
            <a:r>
              <a:rPr lang="zh-CN" altLang="en-US" sz="2400" dirty="0"/>
              <a:t>具</a:t>
            </a:r>
            <a:r>
              <a:rPr lang="zh-CN" altLang="en-US" sz="2400" dirty="0" smtClean="0"/>
              <a:t>，客户端向服务器请求自愿的工具。</a:t>
            </a:r>
            <a:endParaRPr lang="en-US" altLang="zh-CN" sz="2400" dirty="0" smtClean="0"/>
          </a:p>
          <a:p>
            <a:r>
              <a:rPr lang="zh-CN" altLang="en-US" sz="2400" dirty="0" smtClean="0"/>
              <a:t>支</a:t>
            </a:r>
            <a:r>
              <a:rPr lang="zh-CN" altLang="en-US" sz="2400" dirty="0"/>
              <a:t>持很多协议，如</a:t>
            </a:r>
            <a:r>
              <a:rPr lang="en-US" altLang="zh-CN" sz="2400" dirty="0"/>
              <a:t>HTTP</a:t>
            </a:r>
            <a:r>
              <a:rPr lang="zh-CN" altLang="en-US" sz="2400" dirty="0"/>
              <a:t>、</a:t>
            </a:r>
            <a:r>
              <a:rPr lang="en-US" altLang="zh-CN" sz="2400" dirty="0"/>
              <a:t>FTP</a:t>
            </a:r>
            <a:r>
              <a:rPr lang="zh-CN" altLang="en-US" sz="2400" dirty="0"/>
              <a:t>、</a:t>
            </a:r>
            <a:r>
              <a:rPr lang="en-US" altLang="zh-CN" sz="2400" dirty="0"/>
              <a:t>TELNET</a:t>
            </a:r>
            <a:r>
              <a:rPr lang="zh-CN" altLang="en-US" sz="2400" dirty="0"/>
              <a:t>等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使用</a:t>
            </a:r>
            <a:r>
              <a:rPr lang="en-US" altLang="zh-CN" sz="2400" dirty="0" smtClean="0"/>
              <a:t>PHP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cURL</a:t>
            </a:r>
            <a:r>
              <a:rPr lang="zh-CN" altLang="en-US" sz="2400" dirty="0" smtClean="0"/>
              <a:t>库可以简单和有效地去抓取网页。</a:t>
            </a:r>
            <a:r>
              <a:rPr lang="en-US" altLang="zh-CN" sz="2400" dirty="0" err="1" smtClean="0"/>
              <a:t>cURL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是一个功能强大的</a:t>
            </a:r>
            <a:r>
              <a:rPr lang="en-US" altLang="zh-CN" sz="2400" dirty="0" smtClean="0"/>
              <a:t>PHP</a:t>
            </a:r>
            <a:r>
              <a:rPr lang="zh-CN" altLang="en-US" sz="2400" dirty="0" smtClean="0"/>
              <a:t>库。支持表单提交文件上传等。</a:t>
            </a:r>
            <a:endParaRPr lang="zh-CN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4149081"/>
            <a:ext cx="8121995" cy="198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002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CURL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功能：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所有的网络资源都可以使用</a:t>
            </a:r>
            <a:r>
              <a:rPr lang="en-US" altLang="zh-CN" sz="2000" dirty="0" smtClean="0"/>
              <a:t>CURL</a:t>
            </a:r>
            <a:r>
              <a:rPr lang="zh-CN" altLang="en-US" sz="2000" dirty="0" smtClean="0"/>
              <a:t>访问及下载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上</a:t>
            </a:r>
            <a:r>
              <a:rPr lang="zh-CN" altLang="en-US" sz="2000" dirty="0" smtClean="0"/>
              <a:t>传文件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下</a:t>
            </a:r>
            <a:r>
              <a:rPr lang="zh-CN" altLang="en-US" sz="2000" dirty="0" smtClean="0"/>
              <a:t>载文件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获</a:t>
            </a:r>
            <a:r>
              <a:rPr lang="zh-CN" altLang="en-US" sz="2000" dirty="0" smtClean="0"/>
              <a:t>取接口数据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1628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CURL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操作步骤：</a:t>
            </a:r>
            <a:endParaRPr lang="en-US" altLang="zh-CN" sz="2400" dirty="0" smtClean="0"/>
          </a:p>
          <a:p>
            <a:r>
              <a:rPr lang="zh-CN" altLang="en-US" sz="2400" dirty="0"/>
              <a:t>①：初始化 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 smtClean="0"/>
              <a:t>curl_init</a:t>
            </a:r>
            <a:r>
              <a:rPr lang="en-US" altLang="zh-CN" sz="2400" dirty="0" smtClean="0"/>
              <a:t>([$</a:t>
            </a:r>
            <a:r>
              <a:rPr lang="en-US" altLang="zh-CN" sz="2400" dirty="0" err="1" smtClean="0"/>
              <a:t>url</a:t>
            </a:r>
            <a:r>
              <a:rPr lang="en-US" altLang="zh-CN" sz="2400" dirty="0" smtClean="0"/>
              <a:t>]) </a:t>
            </a:r>
            <a:r>
              <a:rPr lang="zh-CN" altLang="en-US" sz="2400" dirty="0" smtClean="0"/>
              <a:t>，返回</a:t>
            </a:r>
            <a:r>
              <a:rPr lang="en-US" altLang="zh-CN" sz="2400" dirty="0" smtClean="0"/>
              <a:t>curl</a:t>
            </a:r>
            <a:r>
              <a:rPr lang="zh-CN" altLang="en-US" sz="2400" dirty="0" smtClean="0"/>
              <a:t>资源。</a:t>
            </a:r>
            <a:endParaRPr lang="en-US" altLang="zh-CN" sz="2400" dirty="0"/>
          </a:p>
          <a:p>
            <a:r>
              <a:rPr lang="en-US" altLang="zh-CN" sz="2400" dirty="0"/>
              <a:t>②</a:t>
            </a:r>
            <a:r>
              <a:rPr lang="zh-CN" altLang="en-US" sz="2400" dirty="0"/>
              <a:t>：设</a:t>
            </a:r>
            <a:r>
              <a:rPr lang="zh-CN" altLang="en-US" sz="2400" dirty="0" smtClean="0"/>
              <a:t>置</a:t>
            </a:r>
            <a:r>
              <a:rPr lang="en-US" altLang="zh-CN" sz="2400" dirty="0" smtClean="0"/>
              <a:t>CURL</a:t>
            </a:r>
            <a:r>
              <a:rPr lang="zh-CN" altLang="en-US" sz="2400" dirty="0" smtClean="0"/>
              <a:t>执行的相关选项 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curl_setopt</a:t>
            </a:r>
            <a:r>
              <a:rPr lang="en-US" altLang="zh-CN" sz="2400" dirty="0" smtClean="0"/>
              <a:t>($res</a:t>
            </a:r>
            <a:r>
              <a:rPr lang="zh-CN" altLang="en-US" sz="2400" dirty="0" smtClean="0"/>
              <a:t>，选项，选项值</a:t>
            </a:r>
            <a:r>
              <a:rPr lang="en-US" altLang="zh-CN" sz="2400" dirty="0" smtClean="0"/>
              <a:t>).</a:t>
            </a:r>
            <a:r>
              <a:rPr lang="zh-CN" altLang="en-US" sz="2400" dirty="0" smtClean="0"/>
              <a:t>有许多</a:t>
            </a:r>
            <a:r>
              <a:rPr lang="en-US" altLang="zh-CN" sz="2400" dirty="0" err="1" smtClean="0"/>
              <a:t>cURL</a:t>
            </a:r>
            <a:r>
              <a:rPr lang="zh-CN" altLang="en-US" sz="2400" dirty="0"/>
              <a:t>参数可供设置，它们能指定</a:t>
            </a:r>
            <a:r>
              <a:rPr lang="en-US" altLang="zh-CN" sz="2400" dirty="0"/>
              <a:t>URL</a:t>
            </a:r>
            <a:r>
              <a:rPr lang="zh-CN" altLang="en-US" sz="2400" dirty="0"/>
              <a:t>请求的各个细节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>CURLOPT_URL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CURLOPT_RETURNTRANSFER</a:t>
            </a:r>
            <a:r>
              <a:rPr lang="zh-CN" altLang="en-US" sz="2400" dirty="0" smtClean="0"/>
              <a:t> </a:t>
            </a:r>
            <a:endParaRPr lang="zh-CN" altLang="en-US" sz="2400" dirty="0"/>
          </a:p>
          <a:p>
            <a:r>
              <a:rPr lang="zh-CN" altLang="en-US" sz="2400" dirty="0"/>
              <a:t>③：执</a:t>
            </a:r>
            <a:r>
              <a:rPr lang="zh-CN" altLang="en-US" sz="2400" dirty="0" smtClean="0"/>
              <a:t>行</a:t>
            </a:r>
            <a:r>
              <a:rPr lang="en-US" altLang="zh-CN" sz="2400" dirty="0" smtClean="0"/>
              <a:t>curl</a:t>
            </a:r>
            <a:r>
              <a:rPr lang="zh-CN" altLang="en-US" sz="2400" dirty="0" smtClean="0"/>
              <a:t>会话并</a:t>
            </a:r>
            <a:r>
              <a:rPr lang="zh-CN" altLang="en-US" sz="2400" dirty="0"/>
              <a:t>获取结果 </a:t>
            </a:r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curl_exec</a:t>
            </a:r>
            <a:r>
              <a:rPr lang="en-US" altLang="zh-CN" sz="2400" dirty="0" smtClean="0"/>
              <a:t>($res) </a:t>
            </a:r>
            <a:endParaRPr lang="en-US" altLang="zh-CN" sz="2400" dirty="0"/>
          </a:p>
          <a:p>
            <a:r>
              <a:rPr lang="en-US" altLang="zh-CN" sz="2400" dirty="0"/>
              <a:t>④</a:t>
            </a:r>
            <a:r>
              <a:rPr lang="zh-CN" altLang="en-US" sz="2400" dirty="0"/>
              <a:t>：释</a:t>
            </a:r>
            <a:r>
              <a:rPr lang="zh-CN" altLang="en-US" sz="2400" dirty="0" smtClean="0"/>
              <a:t>放</a:t>
            </a:r>
            <a:r>
              <a:rPr lang="zh-CN" altLang="en-US" sz="2400" dirty="0"/>
              <a:t>资源</a:t>
            </a:r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curl_close</a:t>
            </a:r>
            <a:r>
              <a:rPr lang="en-US" altLang="zh-CN" sz="2400" dirty="0" smtClean="0"/>
              <a:t>($res) 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3635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CURL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 smtClean="0"/>
              <a:t>url</a:t>
            </a:r>
            <a:r>
              <a:rPr lang="zh-CN" altLang="en-US" sz="2400" dirty="0" smtClean="0"/>
              <a:t>参数可以在</a:t>
            </a:r>
            <a:r>
              <a:rPr lang="en-US" altLang="zh-CN" sz="2400" dirty="0" err="1" smtClean="0"/>
              <a:t>curl_init</a:t>
            </a:r>
            <a:r>
              <a:rPr lang="zh-CN" altLang="en-US" sz="2400" dirty="0" smtClean="0"/>
              <a:t>中提供，也可以在</a:t>
            </a:r>
            <a:r>
              <a:rPr lang="en-US" altLang="zh-CN" sz="2400" dirty="0" err="1" smtClean="0"/>
              <a:t>curl_setopt</a:t>
            </a:r>
            <a:r>
              <a:rPr lang="zh-CN" altLang="en-US" sz="2400" dirty="0" smtClean="0"/>
              <a:t>中提供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9" y="5013176"/>
            <a:ext cx="4865085" cy="102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19" y="2372501"/>
            <a:ext cx="4532766" cy="266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95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 smtClean="0"/>
              <a:t>HTTP</a:t>
            </a:r>
            <a:r>
              <a:rPr lang="zh-CN" altLang="en-US" sz="2400" b="1" dirty="0" smtClean="0"/>
              <a:t>协议抓包工具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 smtClean="0"/>
              <a:t>实现基于任何浏览器、系统、平台的网络调试代理工具。</a:t>
            </a:r>
            <a:r>
              <a:rPr lang="en-US" altLang="zh-CN" sz="2400" dirty="0"/>
              <a:t>http://www.telerik.com/fiddler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481819"/>
            <a:ext cx="5688633" cy="296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958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CURL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/>
              <a:t>请求百度页面，将‘百度一下’修改为‘谷歌一下’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2204864"/>
            <a:ext cx="5472658" cy="2606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4811466"/>
            <a:ext cx="50863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206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CURL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模拟</a:t>
            </a:r>
            <a:r>
              <a:rPr lang="en-US" altLang="zh-CN" sz="2400" dirty="0" smtClean="0"/>
              <a:t>POST</a:t>
            </a:r>
            <a:r>
              <a:rPr lang="zh-CN" altLang="en-US" sz="2400" dirty="0" smtClean="0"/>
              <a:t>请求：</a:t>
            </a:r>
            <a:endParaRPr lang="zh-CN" altLang="en-US" sz="24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2148304"/>
            <a:ext cx="5760640" cy="42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578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文件系统操作介绍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操作的必要性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/>
              <a:t>需</a:t>
            </a:r>
            <a:r>
              <a:rPr lang="zh-CN" altLang="en-US" sz="2000" dirty="0" smtClean="0"/>
              <a:t>要统计、操作目录文件等：统计文件数量、大小等</a:t>
            </a: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2000" dirty="0"/>
              <a:t>文</a:t>
            </a:r>
            <a:r>
              <a:rPr lang="zh-CN" altLang="en-US" sz="2000" dirty="0" smtClean="0"/>
              <a:t>件的上传及下载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69" y="3429000"/>
            <a:ext cx="4824536" cy="2766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9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文件系统操作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目录操作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创建目录</a:t>
            </a:r>
            <a:r>
              <a:rPr lang="en-US" altLang="zh-CN" sz="2000" dirty="0" smtClean="0"/>
              <a:t>	</a:t>
            </a:r>
          </a:p>
          <a:p>
            <a:pPr marL="0" indent="0">
              <a:buNone/>
            </a:pPr>
            <a:r>
              <a:rPr lang="en-US" altLang="zh-CN" sz="2000" dirty="0" err="1" smtClean="0"/>
              <a:t>bool</a:t>
            </a:r>
            <a:r>
              <a:rPr lang="en-US" altLang="zh-CN" sz="2000" dirty="0" smtClean="0"/>
              <a:t> </a:t>
            </a:r>
            <a:r>
              <a:rPr lang="en-US" altLang="zh-CN" sz="2000" b="1" dirty="0" err="1"/>
              <a:t>mkdir</a:t>
            </a:r>
            <a:r>
              <a:rPr lang="en-US" altLang="zh-CN" sz="2000" dirty="0"/>
              <a:t> ( string $pathname [,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$mode = 0777 [, </a:t>
            </a:r>
            <a:r>
              <a:rPr lang="en-US" altLang="zh-CN" sz="2000" dirty="0" err="1"/>
              <a:t>bool</a:t>
            </a:r>
            <a:r>
              <a:rPr lang="en-US" altLang="zh-CN" sz="2000" dirty="0"/>
              <a:t> $recursive = </a:t>
            </a:r>
            <a:r>
              <a:rPr lang="en-US" altLang="zh-CN" sz="2000" dirty="0" smtClean="0"/>
              <a:t>false)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尝</a:t>
            </a:r>
            <a:r>
              <a:rPr lang="zh-CN" altLang="en-US" sz="2000" dirty="0"/>
              <a:t>试新建一个由 </a:t>
            </a:r>
            <a:r>
              <a:rPr lang="en-US" altLang="zh-CN" sz="2000" dirty="0"/>
              <a:t>pathname </a:t>
            </a:r>
            <a:r>
              <a:rPr lang="zh-CN" altLang="en-US" sz="2000" dirty="0"/>
              <a:t>指定的目录。 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  <a:p>
            <a:pPr>
              <a:buFont typeface="Wingdings" pitchFamily="2" charset="2"/>
              <a:buChar char="l"/>
            </a:pPr>
            <a:r>
              <a:rPr lang="zh-CN" altLang="en-US" sz="2000" dirty="0" smtClean="0"/>
              <a:t>目录已经存在，返回</a:t>
            </a:r>
            <a:r>
              <a:rPr lang="en-US" altLang="zh-CN" sz="2000" dirty="0" smtClean="0"/>
              <a:t>warning</a:t>
            </a:r>
            <a:r>
              <a:rPr lang="zh-CN" altLang="en-US" sz="2000" dirty="0" smtClean="0"/>
              <a:t>信息</a:t>
            </a:r>
            <a:endParaRPr lang="en-US" altLang="zh-CN" sz="2000" dirty="0" smtClean="0"/>
          </a:p>
          <a:p>
            <a:pPr>
              <a:buFont typeface="Wingdings" pitchFamily="2" charset="2"/>
              <a:buChar char="l"/>
            </a:pPr>
            <a:r>
              <a:rPr lang="en-US" altLang="zh-CN" sz="2000" dirty="0"/>
              <a:t>mode </a:t>
            </a:r>
            <a:r>
              <a:rPr lang="zh-CN" altLang="en-US" sz="2000" dirty="0"/>
              <a:t>在 </a:t>
            </a:r>
            <a:r>
              <a:rPr lang="en-US" altLang="zh-CN" sz="2000" dirty="0"/>
              <a:t>Windows </a:t>
            </a:r>
            <a:r>
              <a:rPr lang="zh-CN" altLang="en-US" sz="2000" dirty="0"/>
              <a:t>下被忽略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buFont typeface="Wingdings" pitchFamily="2" charset="2"/>
              <a:buChar char="l"/>
            </a:pPr>
            <a:r>
              <a:rPr lang="en-US" altLang="zh-CN" sz="2000" dirty="0" smtClean="0"/>
              <a:t>Recursive</a:t>
            </a:r>
            <a:r>
              <a:rPr lang="zh-CN" altLang="en-US" sz="2000" dirty="0"/>
              <a:t>表</a:t>
            </a:r>
            <a:r>
              <a:rPr lang="zh-CN" altLang="en-US" sz="2000" dirty="0" smtClean="0"/>
              <a:t>示是否递归创建目录，默认不递归创建</a:t>
            </a:r>
            <a:endParaRPr lang="en-US" altLang="zh-CN" sz="2000" dirty="0" smtClean="0"/>
          </a:p>
          <a:p>
            <a:pPr>
              <a:buFont typeface="Wingdings" pitchFamily="2" charset="2"/>
              <a:buChar char="l"/>
            </a:pPr>
            <a:r>
              <a:rPr lang="zh-CN" altLang="en-US" sz="2000" dirty="0" smtClean="0"/>
              <a:t>只能创建目录，试图指定文件，最终创建的是以此命名的目录</a:t>
            </a:r>
            <a:endParaRPr lang="en-US" altLang="zh-CN" sz="2000" dirty="0" smtClean="0"/>
          </a:p>
          <a:p>
            <a:pPr>
              <a:buFont typeface="Wingdings" pitchFamily="2" charset="2"/>
              <a:buChar char="l"/>
            </a:pPr>
            <a:r>
              <a:rPr lang="zh-CN" altLang="en-US" sz="2000" dirty="0"/>
              <a:t>指</a:t>
            </a:r>
            <a:r>
              <a:rPr lang="zh-CN" altLang="en-US" sz="2000" dirty="0" smtClean="0"/>
              <a:t>定的目录为多级目录，必须指定递归创建，否则出错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32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文件系统操作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目录操作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判断是否为目录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bool</a:t>
            </a:r>
            <a:r>
              <a:rPr lang="en-US" altLang="zh-CN" sz="2000" dirty="0" smtClean="0"/>
              <a:t> </a:t>
            </a:r>
            <a:r>
              <a:rPr lang="en-US" altLang="zh-CN" sz="2000" b="1" dirty="0" err="1"/>
              <a:t>is_dir</a:t>
            </a:r>
            <a:r>
              <a:rPr lang="en-US" altLang="zh-CN" sz="2000" dirty="0"/>
              <a:t> ( string $filename 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判</a:t>
            </a:r>
            <a:r>
              <a:rPr lang="zh-CN" altLang="en-US" sz="2000" dirty="0"/>
              <a:t>断给定文件名是否是一个目录。 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$flag=</a:t>
            </a:r>
            <a:r>
              <a:rPr lang="en-US" altLang="zh-CN" sz="2000" dirty="0" err="1"/>
              <a:t>is_dir</a:t>
            </a:r>
            <a:r>
              <a:rPr lang="en-US" altLang="zh-CN" sz="2000" dirty="0"/>
              <a:t>('./</a:t>
            </a:r>
            <a:r>
              <a:rPr lang="en-US" altLang="zh-CN" sz="2000" dirty="0" err="1"/>
              <a:t>dir</a:t>
            </a:r>
            <a:r>
              <a:rPr lang="en-US" altLang="zh-CN" sz="2000" dirty="0"/>
              <a:t>');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$flag=</a:t>
            </a:r>
            <a:r>
              <a:rPr lang="en-US" altLang="zh-CN" sz="2000" dirty="0" err="1"/>
              <a:t>is_dir</a:t>
            </a:r>
            <a:r>
              <a:rPr lang="en-US" altLang="zh-CN" sz="2000" dirty="0"/>
              <a:t>('./tst.txt');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000" dirty="0" smtClean="0"/>
              <a:t>$</a:t>
            </a:r>
            <a:r>
              <a:rPr lang="en-US" altLang="zh-CN" sz="2000" dirty="0"/>
              <a:t>flag=</a:t>
            </a:r>
            <a:r>
              <a:rPr lang="en-US" altLang="zh-CN" sz="2000" dirty="0" err="1"/>
              <a:t>is_dir</a:t>
            </a:r>
            <a:r>
              <a:rPr lang="en-US" altLang="zh-CN" sz="2000" dirty="0" smtClean="0"/>
              <a:t>(‘./</a:t>
            </a:r>
            <a:r>
              <a:rPr lang="en-US" altLang="zh-CN" sz="2000" dirty="0"/>
              <a:t>name10</a:t>
            </a:r>
            <a:r>
              <a:rPr lang="en-US" altLang="zh-CN" sz="2000" dirty="0" smtClean="0"/>
              <a:t>/’);//</a:t>
            </a:r>
            <a:r>
              <a:rPr lang="zh-CN" altLang="en-US" sz="2000" dirty="0" smtClean="0"/>
              <a:t>不存在的路径</a:t>
            </a: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r>
              <a:rPr lang="en-US" altLang="zh-CN" sz="2000" dirty="0" smtClean="0"/>
              <a:t>$</a:t>
            </a:r>
            <a:r>
              <a:rPr lang="en-US" altLang="zh-CN" sz="2000" dirty="0"/>
              <a:t>flag=</a:t>
            </a:r>
            <a:r>
              <a:rPr lang="en-US" altLang="zh-CN" sz="2000" dirty="0" err="1"/>
              <a:t>is_dir</a:t>
            </a:r>
            <a:r>
              <a:rPr lang="en-US" altLang="zh-CN" sz="2000" dirty="0" smtClean="0"/>
              <a:t>(‘..’);//</a:t>
            </a:r>
            <a:r>
              <a:rPr lang="zh-CN" altLang="en-US" sz="2000" dirty="0" smtClean="0"/>
              <a:t>表示上一级目录</a:t>
            </a: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$flag=</a:t>
            </a:r>
            <a:r>
              <a:rPr lang="en-US" altLang="zh-CN" sz="2000" dirty="0" err="1"/>
              <a:t>is_dir</a:t>
            </a:r>
            <a:r>
              <a:rPr lang="en-US" altLang="zh-CN" sz="2000" dirty="0" smtClean="0"/>
              <a:t>(‘.’);//</a:t>
            </a:r>
            <a:r>
              <a:rPr lang="zh-CN" altLang="en-US" sz="2000" dirty="0" smtClean="0"/>
              <a:t>表示当前目录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文件系统操作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目录操作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判断是否为文件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bool</a:t>
            </a:r>
            <a:r>
              <a:rPr lang="en-US" altLang="zh-CN" sz="2000" dirty="0" smtClean="0"/>
              <a:t> </a:t>
            </a:r>
            <a:r>
              <a:rPr lang="en-US" altLang="zh-CN" sz="2000" b="1" dirty="0" err="1"/>
              <a:t>is_file</a:t>
            </a:r>
            <a:r>
              <a:rPr lang="en-US" altLang="zh-CN" sz="2000" dirty="0"/>
              <a:t> ( string $filename 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判</a:t>
            </a:r>
            <a:r>
              <a:rPr lang="zh-CN" altLang="en-US" sz="2000" dirty="0"/>
              <a:t>断给定文件名是否为一个正常的文件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string </a:t>
            </a:r>
            <a:r>
              <a:rPr lang="en-US" altLang="zh-CN" sz="2000" b="1" dirty="0" err="1"/>
              <a:t>iconv</a:t>
            </a:r>
            <a:r>
              <a:rPr lang="en-US" altLang="zh-CN" sz="2000" dirty="0"/>
              <a:t> ( string $</a:t>
            </a:r>
            <a:r>
              <a:rPr lang="en-US" altLang="zh-CN" sz="2000" dirty="0" err="1"/>
              <a:t>in_charset</a:t>
            </a:r>
            <a:r>
              <a:rPr lang="en-US" altLang="zh-CN" sz="2000" dirty="0"/>
              <a:t> , string $</a:t>
            </a:r>
            <a:r>
              <a:rPr lang="en-US" altLang="zh-CN" sz="2000" dirty="0" err="1"/>
              <a:t>out_charset</a:t>
            </a:r>
            <a:r>
              <a:rPr lang="en-US" altLang="zh-CN" sz="2000" dirty="0"/>
              <a:t> , string $</a:t>
            </a:r>
            <a:r>
              <a:rPr lang="en-US" altLang="zh-CN" sz="2000" dirty="0" err="1"/>
              <a:t>str</a:t>
            </a:r>
            <a:r>
              <a:rPr lang="en-US" altLang="zh-CN" sz="2000" dirty="0"/>
              <a:t> 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将</a:t>
            </a:r>
            <a:r>
              <a:rPr lang="zh-CN" altLang="en-US" sz="2000" dirty="0"/>
              <a:t>字符串 </a:t>
            </a:r>
            <a:r>
              <a:rPr lang="en-US" altLang="zh-CN" sz="2000" dirty="0" err="1"/>
              <a:t>str</a:t>
            </a:r>
            <a:r>
              <a:rPr lang="en-US" altLang="zh-CN" sz="2000" dirty="0"/>
              <a:t> </a:t>
            </a:r>
            <a:r>
              <a:rPr lang="zh-CN" altLang="en-US" sz="2000" dirty="0"/>
              <a:t>从 </a:t>
            </a:r>
            <a:r>
              <a:rPr lang="en-US" altLang="zh-CN" sz="2000" dirty="0" err="1"/>
              <a:t>in_charset</a:t>
            </a:r>
            <a:r>
              <a:rPr lang="en-US" altLang="zh-CN" sz="2000" dirty="0"/>
              <a:t> </a:t>
            </a:r>
            <a:r>
              <a:rPr lang="zh-CN" altLang="en-US" sz="2000" dirty="0"/>
              <a:t>转换编码到 </a:t>
            </a:r>
            <a:r>
              <a:rPr lang="en-US" altLang="zh-CN" sz="2000" dirty="0" err="1"/>
              <a:t>out_charset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$flag=</a:t>
            </a:r>
            <a:r>
              <a:rPr lang="en-US" altLang="zh-CN" sz="2000" dirty="0" err="1"/>
              <a:t>is_file</a:t>
            </a:r>
            <a:r>
              <a:rPr lang="en-US" altLang="zh-CN" sz="2000" dirty="0"/>
              <a:t>('./</a:t>
            </a:r>
            <a:r>
              <a:rPr lang="en-US" altLang="zh-CN" sz="2000" dirty="0" err="1"/>
              <a:t>dir</a:t>
            </a:r>
            <a:r>
              <a:rPr lang="en-US" altLang="zh-CN" sz="2000" dirty="0"/>
              <a:t>');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$flag=</a:t>
            </a:r>
            <a:r>
              <a:rPr lang="en-US" altLang="zh-CN" sz="2000" dirty="0" err="1"/>
              <a:t>is_file</a:t>
            </a:r>
            <a:r>
              <a:rPr lang="en-US" altLang="zh-CN" sz="2000" dirty="0"/>
              <a:t>('./tst.txt');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$flag=</a:t>
            </a:r>
            <a:r>
              <a:rPr lang="en-US" altLang="zh-CN" sz="2000" dirty="0" err="1"/>
              <a:t>is_file</a:t>
            </a:r>
            <a:r>
              <a:rPr lang="en-US" altLang="zh-CN" sz="2000" dirty="0"/>
              <a:t>('./</a:t>
            </a:r>
            <a:r>
              <a:rPr lang="en-US" altLang="zh-CN" sz="2000" dirty="0" err="1"/>
              <a:t>dir</a:t>
            </a:r>
            <a:r>
              <a:rPr lang="en-US" altLang="zh-CN" sz="2000" dirty="0"/>
              <a:t>/dir1/1.php');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000" dirty="0" smtClean="0"/>
              <a:t>$</a:t>
            </a:r>
            <a:r>
              <a:rPr lang="en-US" altLang="zh-CN" sz="2000" dirty="0"/>
              <a:t>flag=</a:t>
            </a:r>
            <a:r>
              <a:rPr lang="en-US" altLang="zh-CN" sz="2000" dirty="0" err="1"/>
              <a:t>is_file</a:t>
            </a:r>
            <a:r>
              <a:rPr lang="en-US" altLang="zh-CN" sz="2000" dirty="0" smtClean="0"/>
              <a:t>('..');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$</a:t>
            </a:r>
            <a:r>
              <a:rPr lang="en-US" altLang="zh-CN" sz="2000" dirty="0"/>
              <a:t>flag=</a:t>
            </a:r>
            <a:r>
              <a:rPr lang="en-US" altLang="zh-CN" sz="2000" dirty="0" err="1"/>
              <a:t>is_file</a:t>
            </a:r>
            <a:r>
              <a:rPr lang="en-US" altLang="zh-CN" sz="2000" dirty="0"/>
              <a:t>('</a:t>
            </a:r>
            <a:r>
              <a:rPr lang="zh-CN" altLang="en-US" sz="2000" dirty="0"/>
              <a:t>新建文件夹</a:t>
            </a:r>
            <a:r>
              <a:rPr lang="en-US" altLang="zh-CN" sz="2000" dirty="0"/>
              <a:t>/1.txt</a:t>
            </a:r>
            <a:r>
              <a:rPr lang="en-US" altLang="zh-CN" sz="2000" dirty="0" smtClean="0"/>
              <a:t>');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$</a:t>
            </a:r>
            <a:r>
              <a:rPr lang="en-US" altLang="zh-CN" sz="2000" dirty="0"/>
              <a:t>flag=</a:t>
            </a:r>
            <a:r>
              <a:rPr lang="en-US" altLang="zh-CN" sz="2000" dirty="0" err="1"/>
              <a:t>is_file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iconv</a:t>
            </a:r>
            <a:r>
              <a:rPr lang="en-US" altLang="zh-CN" sz="2000" dirty="0" smtClean="0"/>
              <a:t>(‘utf-8’,‘gbk’,‘</a:t>
            </a:r>
            <a:r>
              <a:rPr lang="zh-CN" altLang="en-US" sz="2000" dirty="0" smtClean="0"/>
              <a:t>新</a:t>
            </a:r>
            <a:r>
              <a:rPr lang="zh-CN" altLang="en-US" sz="2000" dirty="0"/>
              <a:t>建文件夹</a:t>
            </a:r>
            <a:r>
              <a:rPr lang="en-US" altLang="zh-CN" sz="2000" dirty="0"/>
              <a:t>/</a:t>
            </a:r>
            <a:r>
              <a:rPr lang="en-US" altLang="zh-CN" sz="2000" dirty="0" smtClean="0"/>
              <a:t>1.txt’));//</a:t>
            </a:r>
            <a:r>
              <a:rPr lang="zh-CN" altLang="en-US" sz="2000" dirty="0" smtClean="0"/>
              <a:t>存在中文路径的正确处理</a:t>
            </a: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2446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文件系统操作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目录操作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判断路径是否存在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err="1"/>
              <a:t>bool</a:t>
            </a:r>
            <a:r>
              <a:rPr lang="en-US" altLang="zh-CN" sz="2000" dirty="0"/>
              <a:t> </a:t>
            </a:r>
            <a:r>
              <a:rPr lang="en-US" altLang="zh-CN" sz="2000" b="1" dirty="0" err="1"/>
              <a:t>file_exists</a:t>
            </a:r>
            <a:r>
              <a:rPr lang="en-US" altLang="zh-CN" sz="2000" dirty="0"/>
              <a:t> ( string $filename 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检</a:t>
            </a:r>
            <a:r>
              <a:rPr lang="zh-CN" altLang="en-US" sz="2000" dirty="0"/>
              <a:t>查文件或目录是否存在。</a:t>
            </a:r>
          </a:p>
          <a:p>
            <a:pPr marL="0" indent="0">
              <a:buNone/>
            </a:pPr>
            <a:r>
              <a:rPr lang="zh-CN" altLang="en-US" sz="2000" dirty="0" smtClean="0"/>
              <a:t> </a:t>
            </a: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$flag=</a:t>
            </a:r>
            <a:r>
              <a:rPr lang="en-US" altLang="zh-CN" sz="2000" dirty="0" err="1"/>
              <a:t>file_exists</a:t>
            </a:r>
            <a:r>
              <a:rPr lang="en-US" altLang="zh-CN" sz="2000" dirty="0" smtClean="0"/>
              <a:t>(‘./</a:t>
            </a:r>
            <a:r>
              <a:rPr lang="en-US" altLang="zh-CN" sz="2000" dirty="0" err="1" smtClean="0"/>
              <a:t>dir</a:t>
            </a:r>
            <a:r>
              <a:rPr lang="en-US" altLang="zh-CN" sz="2000" dirty="0" smtClean="0"/>
              <a:t>/dir1’);//</a:t>
            </a:r>
            <a:r>
              <a:rPr lang="zh-CN" altLang="en-US" sz="2000" dirty="0" smtClean="0"/>
              <a:t>存在的目录</a:t>
            </a: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$flag=</a:t>
            </a:r>
            <a:r>
              <a:rPr lang="en-US" altLang="zh-CN" sz="2000" dirty="0" err="1"/>
              <a:t>file_exists</a:t>
            </a:r>
            <a:r>
              <a:rPr lang="en-US" altLang="zh-CN" sz="2000" dirty="0" smtClean="0"/>
              <a:t>(‘./</a:t>
            </a:r>
            <a:r>
              <a:rPr lang="en-US" altLang="zh-CN" sz="2000" dirty="0" err="1" smtClean="0"/>
              <a:t>dir</a:t>
            </a:r>
            <a:r>
              <a:rPr lang="en-US" altLang="zh-CN" sz="2000" dirty="0" smtClean="0"/>
              <a:t>/1.txt’);//</a:t>
            </a:r>
            <a:r>
              <a:rPr lang="zh-CN" altLang="en-US" sz="2000" dirty="0" smtClean="0"/>
              <a:t>存在的文件</a:t>
            </a: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r>
              <a:rPr lang="en-US" altLang="zh-CN" sz="2000" dirty="0" smtClean="0"/>
              <a:t>$</a:t>
            </a:r>
            <a:r>
              <a:rPr lang="en-US" altLang="zh-CN" sz="2000" dirty="0"/>
              <a:t>flag=</a:t>
            </a:r>
            <a:r>
              <a:rPr lang="en-US" altLang="zh-CN" sz="2000" dirty="0" err="1"/>
              <a:t>file_exists</a:t>
            </a:r>
            <a:r>
              <a:rPr lang="en-US" altLang="zh-CN" sz="2000" dirty="0" smtClean="0"/>
              <a:t>(‘./dir10’);//</a:t>
            </a:r>
            <a:r>
              <a:rPr lang="zh-CN" altLang="en-US" sz="2000" dirty="0" smtClean="0"/>
              <a:t>不存在的目录</a:t>
            </a:r>
            <a:endParaRPr lang="en-US" altLang="zh-CN" sz="2000" dirty="0" smtClean="0"/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$flag=</a:t>
            </a:r>
            <a:r>
              <a:rPr lang="en-US" altLang="zh-CN" sz="2000" dirty="0" err="1"/>
              <a:t>file_exists</a:t>
            </a:r>
            <a:r>
              <a:rPr lang="en-US" altLang="zh-CN" sz="2000" dirty="0" smtClean="0"/>
              <a:t>(‘./</a:t>
            </a:r>
            <a:r>
              <a:rPr lang="en-US" altLang="zh-CN" sz="2000" dirty="0" err="1" smtClean="0"/>
              <a:t>dir</a:t>
            </a:r>
            <a:r>
              <a:rPr lang="en-US" altLang="zh-CN" sz="2000" dirty="0" smtClean="0"/>
              <a:t>/2.txt’);//</a:t>
            </a:r>
            <a:r>
              <a:rPr lang="zh-CN" altLang="en-US" sz="2000" dirty="0" smtClean="0"/>
              <a:t>不存在的文件</a:t>
            </a:r>
            <a:endParaRPr lang="en-US" altLang="zh-CN" sz="2000" dirty="0" smtClean="0"/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$flag=</a:t>
            </a:r>
            <a:r>
              <a:rPr lang="en-US" altLang="zh-CN" sz="2000" dirty="0" err="1"/>
              <a:t>file_exists</a:t>
            </a:r>
            <a:r>
              <a:rPr lang="en-US" altLang="zh-CN" sz="2000" dirty="0" smtClean="0"/>
              <a:t>(‘./</a:t>
            </a:r>
            <a:r>
              <a:rPr lang="zh-CN" altLang="en-US" sz="2000" dirty="0"/>
              <a:t>新建文件夹</a:t>
            </a:r>
            <a:r>
              <a:rPr lang="en-US" altLang="zh-CN" sz="2000" dirty="0"/>
              <a:t>/</a:t>
            </a:r>
            <a:r>
              <a:rPr lang="en-US" altLang="zh-CN" sz="2000" dirty="0" smtClean="0"/>
              <a:t>1.txt’);</a:t>
            </a: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r>
              <a:rPr lang="en-US" altLang="zh-CN" sz="2000" dirty="0"/>
              <a:t> $flag=</a:t>
            </a:r>
            <a:r>
              <a:rPr lang="en-US" altLang="zh-CN" sz="2000" dirty="0" err="1"/>
              <a:t>file_exists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iconv</a:t>
            </a:r>
            <a:r>
              <a:rPr lang="en-US" altLang="zh-CN" sz="2000" dirty="0" smtClean="0"/>
              <a:t>(‘utf-8’,‘gbk’,‘</a:t>
            </a:r>
            <a:r>
              <a:rPr lang="zh-CN" altLang="en-US" sz="2000" dirty="0" smtClean="0"/>
              <a:t>新</a:t>
            </a:r>
            <a:r>
              <a:rPr lang="zh-CN" altLang="en-US" sz="2000" dirty="0"/>
              <a:t>建文件夹</a:t>
            </a:r>
            <a:r>
              <a:rPr lang="en-US" altLang="zh-CN" sz="2000" dirty="0"/>
              <a:t>/</a:t>
            </a:r>
            <a:r>
              <a:rPr lang="en-US" altLang="zh-CN" sz="2000" dirty="0" smtClean="0"/>
              <a:t>1.txt’));//</a:t>
            </a:r>
            <a:r>
              <a:rPr lang="zh-CN" altLang="en-US" sz="2000" dirty="0" smtClean="0"/>
              <a:t>正确处理中文路径的方式</a:t>
            </a: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113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文件系统操作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目录操作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zh-CN" altLang="en-US" sz="2000" dirty="0" smtClean="0"/>
              <a:t>返回路径的父目录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ü"/>
            </a:pPr>
            <a:r>
              <a:rPr lang="en-US" altLang="zh-CN" sz="2000" dirty="0"/>
              <a:t>string </a:t>
            </a:r>
            <a:r>
              <a:rPr lang="en-US" altLang="zh-CN" sz="2000" b="1" dirty="0" err="1"/>
              <a:t>dirname</a:t>
            </a:r>
            <a:r>
              <a:rPr lang="en-US" altLang="zh-CN" sz="2000" dirty="0"/>
              <a:t> ( string $path </a:t>
            </a:r>
            <a:r>
              <a:rPr lang="en-US" altLang="zh-CN" sz="2000" dirty="0" smtClean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 dirty="0"/>
              <a:t>返回 </a:t>
            </a:r>
            <a:r>
              <a:rPr lang="en-US" altLang="zh-CN" sz="2000" dirty="0"/>
              <a:t>path 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父目录</a:t>
            </a:r>
            <a:r>
              <a:rPr lang="zh-CN" altLang="en-US" sz="2000" dirty="0"/>
              <a:t>。 如果在 </a:t>
            </a:r>
            <a:r>
              <a:rPr lang="en-US" altLang="zh-CN" sz="2000" dirty="0"/>
              <a:t>path </a:t>
            </a:r>
            <a:r>
              <a:rPr lang="zh-CN" altLang="en-US" sz="2000" dirty="0"/>
              <a:t>中没有斜线，则返回一个点（</a:t>
            </a:r>
            <a:r>
              <a:rPr lang="en-US" altLang="zh-CN" sz="2000" dirty="0"/>
              <a:t>'</a:t>
            </a:r>
            <a:r>
              <a:rPr lang="en-US" altLang="zh-CN" sz="2000" i="1" dirty="0"/>
              <a:t>.</a:t>
            </a:r>
            <a:r>
              <a:rPr lang="en-US" altLang="zh-CN" sz="2000" dirty="0"/>
              <a:t>'</a:t>
            </a:r>
            <a:r>
              <a:rPr lang="zh-CN" altLang="en-US" sz="2000" dirty="0"/>
              <a:t>），表示当前目录。否则返回的是把 </a:t>
            </a:r>
            <a:r>
              <a:rPr lang="en-US" altLang="zh-CN" sz="2000" dirty="0"/>
              <a:t>path </a:t>
            </a:r>
            <a:r>
              <a:rPr lang="zh-CN" altLang="en-US" sz="2000" dirty="0"/>
              <a:t>中结尾的 </a:t>
            </a:r>
            <a:r>
              <a:rPr lang="en-US" altLang="zh-CN" sz="2000" i="1" dirty="0"/>
              <a:t>/component</a:t>
            </a:r>
            <a:r>
              <a:rPr lang="zh-CN" altLang="en-US" sz="2000" dirty="0"/>
              <a:t>（最后一个斜线以及后面部分）</a:t>
            </a:r>
            <a:r>
              <a:rPr lang="zh-CN" altLang="en-US" sz="2000" dirty="0">
                <a:solidFill>
                  <a:srgbClr val="FF0000"/>
                </a:solidFill>
              </a:rPr>
              <a:t>去掉之后的字符串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r>
              <a:rPr lang="zh-CN" altLang="en-US" sz="2000" dirty="0"/>
              <a:t>返回规范化的绝对路径</a:t>
            </a:r>
            <a:r>
              <a:rPr lang="zh-CN" altLang="en-US" sz="2000" dirty="0" smtClean="0"/>
              <a:t>名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ü"/>
            </a:pPr>
            <a:r>
              <a:rPr lang="en-US" altLang="zh-CN" sz="2000" dirty="0"/>
              <a:t>string </a:t>
            </a:r>
            <a:r>
              <a:rPr lang="en-US" altLang="zh-CN" sz="2000" b="1" dirty="0" err="1"/>
              <a:t>realpath</a:t>
            </a:r>
            <a:r>
              <a:rPr lang="en-US" altLang="zh-CN" sz="2000" dirty="0"/>
              <a:t> ( string $path </a:t>
            </a:r>
            <a:r>
              <a:rPr lang="en-US" altLang="zh-CN" sz="2000" dirty="0" smtClean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000" b="1" dirty="0" err="1"/>
              <a:t>realpath</a:t>
            </a:r>
            <a:r>
              <a:rPr lang="en-US" altLang="zh-CN" sz="2000" b="1" dirty="0"/>
              <a:t>()</a:t>
            </a:r>
            <a:r>
              <a:rPr lang="zh-CN" altLang="en-US" sz="2000" dirty="0"/>
              <a:t> 扩展所有的符号连接并且处理输入的 </a:t>
            </a:r>
            <a:r>
              <a:rPr lang="en-US" altLang="zh-CN" sz="2000" dirty="0"/>
              <a:t>path </a:t>
            </a:r>
            <a:r>
              <a:rPr lang="zh-CN" altLang="en-US" sz="2000" dirty="0"/>
              <a:t>中的 </a:t>
            </a:r>
            <a:r>
              <a:rPr lang="en-US" altLang="zh-CN" sz="2000" dirty="0"/>
              <a:t>'/./', '/../' </a:t>
            </a:r>
            <a:r>
              <a:rPr lang="zh-CN" altLang="en-US" sz="2000" dirty="0"/>
              <a:t>以及多余的 </a:t>
            </a:r>
            <a:r>
              <a:rPr lang="en-US" altLang="zh-CN" sz="2000" dirty="0"/>
              <a:t>'/' </a:t>
            </a:r>
            <a:r>
              <a:rPr lang="zh-CN" altLang="en-US" sz="2000" dirty="0"/>
              <a:t>并返回规范化后的</a:t>
            </a:r>
            <a:r>
              <a:rPr lang="zh-CN" altLang="en-US" sz="2000" dirty="0">
                <a:solidFill>
                  <a:srgbClr val="FF0000"/>
                </a:solidFill>
              </a:rPr>
              <a:t>绝对路径名</a:t>
            </a:r>
            <a:r>
              <a:rPr lang="zh-CN" altLang="en-US" sz="2000" dirty="0"/>
              <a:t>。返回的路径中没有符号连接，</a:t>
            </a:r>
            <a:r>
              <a:rPr lang="en-US" altLang="zh-CN" sz="2000" dirty="0"/>
              <a:t>'/./' </a:t>
            </a:r>
            <a:r>
              <a:rPr lang="zh-CN" altLang="en-US" sz="2000" dirty="0"/>
              <a:t>或 </a:t>
            </a:r>
            <a:r>
              <a:rPr lang="en-US" altLang="zh-CN" sz="2000" dirty="0"/>
              <a:t>'/../' </a:t>
            </a:r>
            <a:r>
              <a:rPr lang="zh-CN" altLang="en-US" sz="2000" dirty="0"/>
              <a:t>成分。 </a:t>
            </a:r>
          </a:p>
          <a:p>
            <a:pPr lvl="1">
              <a:buFont typeface="Wingdings" pitchFamily="2" charset="2"/>
              <a:buChar char="ü"/>
            </a:pPr>
            <a:endParaRPr lang="en-US" altLang="zh-CN" sz="2000" dirty="0"/>
          </a:p>
          <a:p>
            <a:pPr lvl="1">
              <a:buFont typeface="Wingdings" pitchFamily="2" charset="2"/>
              <a:buChar char="ü"/>
            </a:pPr>
            <a:endParaRPr lang="en-US" altLang="zh-CN" sz="1600" dirty="0"/>
          </a:p>
          <a:p>
            <a:pPr>
              <a:buFont typeface="Wingdings" pitchFamily="2" charset="2"/>
              <a:buChar char="ü"/>
            </a:pPr>
            <a:endParaRPr lang="en-US" altLang="zh-CN" sz="2000" dirty="0"/>
          </a:p>
          <a:p>
            <a:pPr>
              <a:buFont typeface="Wingdings" pitchFamily="2" charset="2"/>
              <a:buChar char="ü"/>
            </a:pPr>
            <a:endParaRPr lang="en-US" altLang="zh-CN" sz="20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25144"/>
            <a:ext cx="3672408" cy="184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5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目录操</a:t>
            </a:r>
            <a:r>
              <a:rPr lang="zh-CN" altLang="en-US" dirty="0" smtClean="0"/>
              <a:t>作</a:t>
            </a:r>
            <a:r>
              <a:rPr lang="en-US" altLang="zh-CN" dirty="0" smtClean="0"/>
              <a:t>--</a:t>
            </a:r>
            <a:r>
              <a:rPr lang="en-US" altLang="zh-CN" dirty="0"/>
              <a:t> </a:t>
            </a:r>
            <a:r>
              <a:rPr lang="en-US" altLang="zh-CN" dirty="0" err="1"/>
              <a:t>Opendir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 smtClean="0"/>
              <a:t>Opendir</a:t>
            </a:r>
            <a:r>
              <a:rPr lang="zh-CN" altLang="en-US" sz="2000" dirty="0"/>
              <a:t>打</a:t>
            </a:r>
            <a:r>
              <a:rPr lang="zh-CN" altLang="en-US" sz="2000" dirty="0" smtClean="0"/>
              <a:t>开目录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/>
              <a:t>resource </a:t>
            </a:r>
            <a:r>
              <a:rPr lang="en-US" altLang="zh-CN" sz="2000" b="1" dirty="0" err="1"/>
              <a:t>opendir</a:t>
            </a:r>
            <a:r>
              <a:rPr lang="en-US" altLang="zh-CN" sz="2000" dirty="0"/>
              <a:t> ( string $</a:t>
            </a:r>
            <a:r>
              <a:rPr lang="en-US" altLang="zh-CN" sz="2000" dirty="0" smtClean="0"/>
              <a:t>path)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打</a:t>
            </a:r>
            <a:r>
              <a:rPr lang="zh-CN" altLang="en-US" sz="2000" dirty="0"/>
              <a:t>开一个目录句柄，可用于之后的 </a:t>
            </a:r>
            <a:r>
              <a:rPr lang="en-US" altLang="zh-CN" sz="2000" dirty="0" err="1">
                <a:hlinkClick r:id="rId3" action="ppaction://hlinkfile"/>
              </a:rPr>
              <a:t>closedir</a:t>
            </a:r>
            <a:r>
              <a:rPr lang="en-US" altLang="zh-CN" sz="2000" dirty="0">
                <a:hlinkClick r:id="rId3" action="ppaction://hlinkfile"/>
              </a:rPr>
              <a:t>()</a:t>
            </a:r>
            <a:r>
              <a:rPr lang="zh-CN" altLang="en-US" sz="2000" dirty="0"/>
              <a:t>，</a:t>
            </a:r>
            <a:r>
              <a:rPr lang="en-US" altLang="zh-CN" sz="2000" dirty="0" err="1">
                <a:hlinkClick r:id="rId4" action="ppaction://hlinkfile"/>
              </a:rPr>
              <a:t>readdir</a:t>
            </a:r>
            <a:r>
              <a:rPr lang="en-US" altLang="zh-CN" sz="2000" dirty="0">
                <a:hlinkClick r:id="rId4" action="ppaction://hlinkfile"/>
              </a:rPr>
              <a:t>()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 err="1">
                <a:hlinkClick r:id="rId5" action="ppaction://hlinkfile"/>
              </a:rPr>
              <a:t>rewinddir</a:t>
            </a:r>
            <a:r>
              <a:rPr lang="en-US" altLang="zh-CN" sz="2000" dirty="0">
                <a:hlinkClick r:id="rId5" action="ppaction://hlinkfile"/>
              </a:rPr>
              <a:t>()</a:t>
            </a:r>
            <a:r>
              <a:rPr lang="en-US" altLang="zh-CN" sz="2000" dirty="0"/>
              <a:t> </a:t>
            </a:r>
            <a:r>
              <a:rPr lang="zh-CN" altLang="en-US" sz="2000" dirty="0"/>
              <a:t>调用中。 </a:t>
            </a: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</a:t>
            </a:r>
            <a:r>
              <a:rPr lang="zh-CN" altLang="en-US" sz="2000" dirty="0" smtClean="0">
                <a:solidFill>
                  <a:srgbClr val="FF0000"/>
                </a:solidFill>
              </a:rPr>
              <a:t>确保路径为目录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is_dir</a:t>
            </a:r>
            <a:r>
              <a:rPr lang="en-US" altLang="zh-CN" sz="2000" dirty="0" smtClean="0"/>
              <a:t>()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en-US" altLang="zh-CN" sz="2000" dirty="0" err="1" smtClean="0">
                <a:sym typeface="Wingdings" pitchFamily="2" charset="2"/>
              </a:rPr>
              <a:t>opendir</a:t>
            </a:r>
            <a:r>
              <a:rPr lang="en-US" altLang="zh-CN" sz="2000" dirty="0" smtClean="0">
                <a:sym typeface="Wingdings" pitchFamily="2" charset="2"/>
              </a:rPr>
              <a:t>()</a:t>
            </a:r>
          </a:p>
          <a:p>
            <a:pPr marL="0" indent="0">
              <a:buNone/>
            </a:pPr>
            <a:endParaRPr lang="en-US" altLang="zh-CN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4221088"/>
            <a:ext cx="7565523" cy="226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5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 smtClean="0"/>
              <a:t>HTTP</a:t>
            </a:r>
            <a:r>
              <a:rPr lang="zh-CN" altLang="en-US" sz="2400" b="1" dirty="0" smtClean="0"/>
              <a:t>协议抓包工具使用方法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45940"/>
            <a:ext cx="3228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2" y="2492896"/>
            <a:ext cx="7347892" cy="405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1328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目录操作</a:t>
            </a:r>
            <a:r>
              <a:rPr lang="en-US" altLang="zh-CN" dirty="0"/>
              <a:t>-- </a:t>
            </a:r>
            <a:r>
              <a:rPr lang="en-US" altLang="zh-CN" dirty="0" err="1"/>
              <a:t>readdir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 smtClean="0"/>
              <a:t>readdir</a:t>
            </a:r>
            <a:r>
              <a:rPr lang="zh-CN" altLang="en-US" sz="2000" dirty="0" smtClean="0"/>
              <a:t>读取目录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/>
              <a:t>string </a:t>
            </a:r>
            <a:r>
              <a:rPr lang="en-US" altLang="zh-CN" sz="2000" b="1" dirty="0" err="1"/>
              <a:t>readdir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([ resource </a:t>
            </a:r>
            <a:r>
              <a:rPr lang="en-US" altLang="zh-CN" sz="2000" dirty="0"/>
              <a:t>$</a:t>
            </a:r>
            <a:r>
              <a:rPr lang="en-US" altLang="zh-CN" sz="2000" dirty="0" err="1"/>
              <a:t>dir_handle</a:t>
            </a:r>
            <a:r>
              <a:rPr lang="en-US" altLang="zh-CN" sz="2000" dirty="0"/>
              <a:t> ] 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返</a:t>
            </a:r>
            <a:r>
              <a:rPr lang="zh-CN" altLang="en-US" sz="2000" dirty="0"/>
              <a:t>回目录中下一个文件的文件名。</a:t>
            </a:r>
            <a:r>
              <a:rPr lang="zh-CN" altLang="en-US" sz="2000" dirty="0">
                <a:solidFill>
                  <a:srgbClr val="FF0000"/>
                </a:solidFill>
              </a:rPr>
              <a:t>文件名以在文件系统中的排序返回。</a:t>
            </a:r>
          </a:p>
          <a:p>
            <a:pPr marL="0" indent="0">
              <a:buNone/>
            </a:pPr>
            <a:endParaRPr lang="en-US" altLang="zh-CN" sz="20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44767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25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目录操作</a:t>
            </a:r>
            <a:r>
              <a:rPr lang="en-US" altLang="zh-CN" dirty="0"/>
              <a:t>-- </a:t>
            </a:r>
            <a:r>
              <a:rPr lang="en-US" altLang="zh-CN" dirty="0" err="1"/>
              <a:t>readdir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 smtClean="0"/>
              <a:t>readdir</a:t>
            </a:r>
            <a:r>
              <a:rPr lang="zh-CN" altLang="en-US" sz="2000" dirty="0" smtClean="0"/>
              <a:t>循环读取全部文件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每次循环读取一个文件或者目录（</a:t>
            </a:r>
            <a:r>
              <a:rPr lang="zh-CN" altLang="en-US" sz="2000" dirty="0" smtClean="0">
                <a:solidFill>
                  <a:srgbClr val="FF0000"/>
                </a:solidFill>
              </a:rPr>
              <a:t>指针移动一下</a:t>
            </a:r>
            <a:r>
              <a:rPr lang="zh-CN" altLang="en-US" sz="2000" dirty="0" smtClean="0"/>
              <a:t>）</a:t>
            </a:r>
            <a:endParaRPr lang="zh-CN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44958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7" y="5157192"/>
            <a:ext cx="36671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656382"/>
            <a:ext cx="20859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3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目录操作</a:t>
            </a:r>
            <a:r>
              <a:rPr lang="en-US" altLang="zh-CN" dirty="0"/>
              <a:t>-- </a:t>
            </a:r>
            <a:r>
              <a:rPr lang="en-US" altLang="zh-CN" dirty="0" err="1"/>
              <a:t>readdir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 smtClean="0"/>
              <a:t>readdir</a:t>
            </a:r>
            <a:r>
              <a:rPr lang="zh-CN" altLang="en-US" sz="2000" dirty="0" smtClean="0"/>
              <a:t>循环特殊情况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文件夹</a:t>
            </a:r>
            <a:endParaRPr lang="en-US" altLang="zh-CN" sz="2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204864"/>
            <a:ext cx="7627937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0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目录操作</a:t>
            </a:r>
            <a:r>
              <a:rPr lang="en-US" altLang="zh-CN" dirty="0"/>
              <a:t>-- </a:t>
            </a:r>
            <a:r>
              <a:rPr lang="en-US" altLang="zh-CN" dirty="0" err="1"/>
              <a:t>readdir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 smtClean="0"/>
              <a:t>readdir</a:t>
            </a:r>
            <a:r>
              <a:rPr lang="zh-CN" altLang="en-US" sz="2000" dirty="0" smtClean="0"/>
              <a:t>循环特殊情况：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文件夹：</a:t>
            </a:r>
            <a:endParaRPr lang="en-US" altLang="zh-CN" sz="2000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8196783" cy="27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8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目录操作</a:t>
            </a:r>
            <a:r>
              <a:rPr lang="en-US" altLang="zh-CN" dirty="0"/>
              <a:t>-- </a:t>
            </a:r>
            <a:r>
              <a:rPr lang="en-US" altLang="zh-CN" dirty="0" err="1"/>
              <a:t>readdir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 smtClean="0"/>
              <a:t>readdir</a:t>
            </a:r>
            <a:r>
              <a:rPr lang="zh-CN" altLang="en-US" sz="2000" dirty="0" smtClean="0"/>
              <a:t>循环特殊情况：中文文件夹名或者文件名的乱码问题</a:t>
            </a:r>
            <a:endParaRPr lang="en-US" altLang="zh-CN" sz="20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6192688" cy="317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060848"/>
            <a:ext cx="2088232" cy="146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8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目录操作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closedir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关闭资源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void </a:t>
            </a:r>
            <a:r>
              <a:rPr lang="en-US" altLang="zh-CN" sz="2000" b="1" dirty="0" err="1"/>
              <a:t>closedir</a:t>
            </a:r>
            <a:r>
              <a:rPr lang="en-US" altLang="zh-CN" sz="2000" dirty="0"/>
              <a:t> ( </a:t>
            </a:r>
            <a:r>
              <a:rPr lang="en-US" altLang="zh-CN" sz="2000" dirty="0">
                <a:solidFill>
                  <a:srgbClr val="FF0000"/>
                </a:solidFill>
              </a:rPr>
              <a:t>resource</a:t>
            </a:r>
            <a:r>
              <a:rPr lang="en-US" altLang="zh-CN" sz="2000" dirty="0"/>
              <a:t> $</a:t>
            </a:r>
            <a:r>
              <a:rPr lang="en-US" altLang="zh-CN" sz="2000" dirty="0" err="1"/>
              <a:t>dir_handle</a:t>
            </a:r>
            <a:r>
              <a:rPr lang="en-US" altLang="zh-CN" sz="2000" dirty="0"/>
              <a:t> )</a:t>
            </a:r>
          </a:p>
          <a:p>
            <a:pPr lvl="2"/>
            <a:r>
              <a:rPr lang="zh-CN" altLang="en-US" dirty="0" smtClean="0"/>
              <a:t>释放资源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6942137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028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</a:t>
            </a:r>
            <a:r>
              <a:rPr lang="zh-CN" altLang="en-US" dirty="0" smtClean="0"/>
              <a:t>除目录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rmdir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删</a:t>
            </a:r>
            <a:r>
              <a:rPr lang="zh-CN" altLang="en-US" sz="2000" dirty="0" smtClean="0"/>
              <a:t>除目录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bool</a:t>
            </a:r>
            <a:r>
              <a:rPr lang="en-US" altLang="zh-CN" sz="2000" dirty="0" smtClean="0"/>
              <a:t> </a:t>
            </a:r>
            <a:r>
              <a:rPr lang="en-US" altLang="zh-CN" sz="2000" b="1" dirty="0" err="1"/>
              <a:t>rmdir</a:t>
            </a:r>
            <a:r>
              <a:rPr lang="en-US" altLang="zh-CN" sz="2000" dirty="0"/>
              <a:t> ( string $</a:t>
            </a:r>
            <a:r>
              <a:rPr lang="en-US" altLang="zh-CN" sz="2000" dirty="0" err="1"/>
              <a:t>dirname</a:t>
            </a:r>
            <a:r>
              <a:rPr lang="en-US" altLang="zh-CN" sz="2000" dirty="0"/>
              <a:t> [, resource $context ] )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尝</a:t>
            </a:r>
            <a:r>
              <a:rPr lang="zh-CN" altLang="en-US" sz="2000" dirty="0"/>
              <a:t>试删除 </a:t>
            </a:r>
            <a:r>
              <a:rPr lang="en-US" altLang="zh-CN" sz="2000" dirty="0" err="1"/>
              <a:t>dirname</a:t>
            </a:r>
            <a:r>
              <a:rPr lang="en-US" altLang="zh-CN" sz="2000" dirty="0"/>
              <a:t> </a:t>
            </a:r>
            <a:r>
              <a:rPr lang="zh-CN" altLang="en-US" sz="2000" dirty="0"/>
              <a:t>所指定的</a:t>
            </a:r>
            <a:r>
              <a:rPr lang="zh-CN" altLang="en-US" sz="2000" dirty="0">
                <a:solidFill>
                  <a:srgbClr val="FF0000"/>
                </a:solidFill>
              </a:rPr>
              <a:t>目录</a:t>
            </a:r>
            <a:r>
              <a:rPr lang="zh-CN" altLang="en-US" sz="2000" dirty="0"/>
              <a:t>。 </a:t>
            </a:r>
            <a:r>
              <a:rPr lang="zh-CN" altLang="en-US" sz="2000" dirty="0">
                <a:solidFill>
                  <a:srgbClr val="FF0000"/>
                </a:solidFill>
              </a:rPr>
              <a:t>该目录必须是空的</a:t>
            </a:r>
            <a:r>
              <a:rPr lang="zh-CN" altLang="en-US" sz="2000" dirty="0"/>
              <a:t>，而且要有相应的权限。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03" y="2951646"/>
            <a:ext cx="4922017" cy="145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78270"/>
            <a:ext cx="39528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6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2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步骤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判断路径是目录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打开目录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读取目录（循环读取当前目录下的全部文件及目录）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判断读取的是目录，则继续读取</a:t>
            </a:r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遍历文件夹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2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遍历文件夹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处理</a:t>
            </a:r>
            <a:r>
              <a:rPr lang="en-US" altLang="zh-CN" sz="2000" dirty="0" smtClean="0">
                <a:solidFill>
                  <a:srgbClr val="FF0000"/>
                </a:solidFill>
              </a:rPr>
              <a:t>0</a:t>
            </a:r>
            <a:r>
              <a:rPr lang="zh-CN" altLang="en-US" sz="2000" dirty="0" smtClean="0">
                <a:solidFill>
                  <a:srgbClr val="FF0000"/>
                </a:solidFill>
              </a:rPr>
              <a:t>文件夹</a:t>
            </a:r>
            <a:r>
              <a:rPr lang="zh-CN" altLang="en-US" sz="2000" dirty="0" smtClean="0"/>
              <a:t>及</a:t>
            </a:r>
            <a:r>
              <a:rPr lang="zh-CN" altLang="en-US" sz="2000" dirty="0" smtClean="0">
                <a:solidFill>
                  <a:srgbClr val="FF0000"/>
                </a:solidFill>
              </a:rPr>
              <a:t>中文名称</a:t>
            </a:r>
            <a:r>
              <a:rPr lang="zh-CN" altLang="en-US" sz="2000" dirty="0" smtClean="0"/>
              <a:t>文件及文件夹</a:t>
            </a:r>
            <a:endParaRPr lang="zh-CN" alt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64" y="4365104"/>
            <a:ext cx="6696744" cy="182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64" y="1412776"/>
            <a:ext cx="556598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30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特点：</a:t>
            </a:r>
            <a:endParaRPr lang="en-US" altLang="zh-CN" sz="2400" dirty="0" smtClean="0"/>
          </a:p>
          <a:p>
            <a:pPr lvl="1"/>
            <a:r>
              <a:rPr lang="zh-CN" altLang="zh-CN" sz="2000" dirty="0" smtClean="0"/>
              <a:t>通常是基于</a:t>
            </a:r>
            <a:r>
              <a:rPr lang="en-US" altLang="zh-CN" sz="2000" dirty="0" smtClean="0">
                <a:solidFill>
                  <a:srgbClr val="FF0000"/>
                </a:solidFill>
              </a:rPr>
              <a:t>b/s</a:t>
            </a:r>
            <a:r>
              <a:rPr lang="zh-CN" altLang="zh-CN" sz="2000" dirty="0" smtClean="0"/>
              <a:t>结构的访问，但也支持</a:t>
            </a:r>
            <a:r>
              <a:rPr lang="en-US" altLang="zh-CN" sz="2000" dirty="0" smtClean="0"/>
              <a:t>c/s</a:t>
            </a:r>
            <a:r>
              <a:rPr lang="zh-CN" altLang="en-US" sz="2000" dirty="0"/>
              <a:t>访问</a:t>
            </a:r>
            <a:endParaRPr lang="zh-CN" altLang="zh-CN" sz="2000" dirty="0" smtClean="0"/>
          </a:p>
          <a:p>
            <a:pPr lvl="1"/>
            <a:r>
              <a:rPr lang="zh-CN" altLang="zh-CN" sz="2000" dirty="0" smtClean="0"/>
              <a:t>无</a:t>
            </a:r>
            <a:r>
              <a:rPr lang="zh-CN" altLang="zh-CN" sz="2000" dirty="0"/>
              <a:t>连接请求，每次连接只能处理一个</a:t>
            </a:r>
            <a:r>
              <a:rPr lang="zh-CN" altLang="zh-CN" sz="2000" dirty="0">
                <a:solidFill>
                  <a:srgbClr val="FF0000"/>
                </a:solidFill>
              </a:rPr>
              <a:t>请求</a:t>
            </a:r>
            <a:r>
              <a:rPr lang="zh-CN" altLang="zh-CN" sz="2000" dirty="0"/>
              <a:t>，浏览器向服务器发起一次请求后，只能得到服务器的一次</a:t>
            </a:r>
            <a:r>
              <a:rPr lang="zh-CN" altLang="zh-CN" sz="2000" dirty="0" smtClean="0">
                <a:solidFill>
                  <a:srgbClr val="FF0000"/>
                </a:solidFill>
              </a:rPr>
              <a:t>响应</a:t>
            </a:r>
            <a:r>
              <a:rPr lang="zh-CN" altLang="en-US" sz="2000" dirty="0" smtClean="0">
                <a:solidFill>
                  <a:srgbClr val="FF0000"/>
                </a:solidFill>
              </a:rPr>
              <a:t>。</a:t>
            </a:r>
            <a:r>
              <a:rPr lang="zh-CN" altLang="zh-CN" sz="2000" dirty="0"/>
              <a:t>服务器处理完客户的请求，并收到客户的应答后，即断开连接。采用这种方式可以节省传输</a:t>
            </a:r>
            <a:r>
              <a:rPr lang="zh-CN" altLang="zh-CN" sz="2000" dirty="0" smtClean="0"/>
              <a:t>时间</a:t>
            </a:r>
            <a:endParaRPr lang="zh-CN" altLang="zh-CN" sz="2000" dirty="0">
              <a:solidFill>
                <a:srgbClr val="FF0000"/>
              </a:solidFill>
            </a:endParaRPr>
          </a:p>
          <a:p>
            <a:pPr lvl="1"/>
            <a:r>
              <a:rPr lang="zh-CN" altLang="zh-CN" sz="2000" dirty="0"/>
              <a:t>无状态，也叫作</a:t>
            </a:r>
            <a:r>
              <a:rPr lang="zh-CN" altLang="zh-CN" sz="2000" dirty="0">
                <a:solidFill>
                  <a:srgbClr val="FF0000"/>
                </a:solidFill>
              </a:rPr>
              <a:t>无记忆功能</a:t>
            </a:r>
            <a:r>
              <a:rPr lang="zh-CN" altLang="zh-CN" sz="2000" dirty="0" smtClean="0"/>
              <a:t>，</a:t>
            </a:r>
            <a:r>
              <a:rPr lang="zh-CN" altLang="en-US" sz="2000" dirty="0" smtClean="0"/>
              <a:t>即</a:t>
            </a:r>
            <a:r>
              <a:rPr lang="zh-CN" altLang="zh-CN" sz="2000" dirty="0" smtClean="0"/>
              <a:t>同</a:t>
            </a:r>
            <a:r>
              <a:rPr lang="zh-CN" altLang="zh-CN" sz="2000" dirty="0"/>
              <a:t>一个浏览器向同一个服务器发起多次请求的时候，服务器不能识别该浏览</a:t>
            </a:r>
            <a:r>
              <a:rPr lang="zh-CN" altLang="zh-CN" sz="2000" dirty="0" smtClean="0"/>
              <a:t>器</a:t>
            </a:r>
            <a:endParaRPr lang="en-US" altLang="zh-CN" sz="2000" dirty="0" smtClean="0"/>
          </a:p>
          <a:p>
            <a:pPr lvl="1"/>
            <a:endParaRPr lang="zh-CN" altLang="zh-CN" sz="2000" dirty="0"/>
          </a:p>
          <a:p>
            <a:r>
              <a:rPr lang="zh-CN" altLang="en-US" sz="2400" dirty="0" smtClean="0"/>
              <a:t>组成</a:t>
            </a:r>
            <a:endParaRPr lang="en-US" altLang="zh-CN" sz="2400" dirty="0" smtClean="0"/>
          </a:p>
          <a:p>
            <a:pPr lvl="1"/>
            <a:r>
              <a:rPr lang="en-US" altLang="zh-CN" sz="2000" b="1" dirty="0" smtClean="0"/>
              <a:t>HTTP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请求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协议（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request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  <a:r>
              <a:rPr lang="zh-CN" altLang="zh-CN" sz="2000" b="1" dirty="0" smtClean="0"/>
              <a:t>：</a:t>
            </a:r>
            <a:r>
              <a:rPr lang="zh-CN" altLang="zh-CN" sz="2000" dirty="0"/>
              <a:t>浏览器向服务器</a:t>
            </a:r>
            <a:r>
              <a:rPr lang="zh-CN" altLang="zh-CN" sz="2000" dirty="0">
                <a:solidFill>
                  <a:srgbClr val="FF0000"/>
                </a:solidFill>
              </a:rPr>
              <a:t>索要数据</a:t>
            </a:r>
            <a:r>
              <a:rPr lang="zh-CN" altLang="zh-CN" sz="2000" dirty="0" smtClean="0"/>
              <a:t>时的</a:t>
            </a:r>
            <a:r>
              <a:rPr lang="zh-CN" altLang="zh-CN" sz="2000" dirty="0"/>
              <a:t>协议</a:t>
            </a:r>
          </a:p>
          <a:p>
            <a:pPr lvl="1"/>
            <a:r>
              <a:rPr lang="en-US" altLang="zh-CN" sz="2000" b="1" dirty="0" smtClean="0"/>
              <a:t>HTTP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响应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协议（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respond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  <a:r>
              <a:rPr lang="zh-CN" altLang="zh-CN" sz="2000" b="1" dirty="0" smtClean="0"/>
              <a:t>：</a:t>
            </a:r>
            <a:r>
              <a:rPr lang="zh-CN" altLang="zh-CN" sz="2000" dirty="0"/>
              <a:t>服务器向浏览</a:t>
            </a:r>
            <a:r>
              <a:rPr lang="zh-CN" altLang="zh-CN" sz="2000" dirty="0" smtClean="0"/>
              <a:t>器</a:t>
            </a:r>
            <a:r>
              <a:rPr lang="zh-CN" altLang="en-US" sz="2000" dirty="0" smtClean="0">
                <a:solidFill>
                  <a:srgbClr val="FF0000"/>
                </a:solidFill>
              </a:rPr>
              <a:t>返回</a:t>
            </a:r>
            <a:r>
              <a:rPr lang="zh-CN" altLang="zh-CN" sz="2000" dirty="0" smtClean="0"/>
              <a:t>数</a:t>
            </a:r>
            <a:r>
              <a:rPr lang="zh-CN" altLang="zh-CN" sz="2000" dirty="0"/>
              <a:t>据</a:t>
            </a:r>
            <a:r>
              <a:rPr lang="zh-CN" altLang="zh-CN" sz="2000" dirty="0" smtClean="0"/>
              <a:t>时的</a:t>
            </a:r>
            <a:r>
              <a:rPr lang="zh-CN" altLang="zh-CN" sz="2000" dirty="0"/>
              <a:t>协议</a:t>
            </a:r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22428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—</a:t>
            </a:r>
            <a:r>
              <a:rPr lang="zh-CN" altLang="en-US" smtClean="0"/>
              <a:t>遍历文件夹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判断读取到的，是否为目录（</a:t>
            </a:r>
            <a:r>
              <a:rPr lang="zh-CN" altLang="en-US" sz="2000" dirty="0" smtClean="0">
                <a:solidFill>
                  <a:srgbClr val="FF0000"/>
                </a:solidFill>
              </a:rPr>
              <a:t>文件直接输出，目录先输出，然后继续读取</a:t>
            </a:r>
            <a:r>
              <a:rPr lang="zh-CN" altLang="en-US" sz="2000" dirty="0" smtClean="0"/>
              <a:t>）及处理</a:t>
            </a:r>
            <a:r>
              <a:rPr lang="en-US" altLang="zh-CN" sz="2000" dirty="0" smtClean="0">
                <a:solidFill>
                  <a:srgbClr val="FF0000"/>
                </a:solidFill>
              </a:rPr>
              <a:t>..</a:t>
            </a:r>
            <a:r>
              <a:rPr lang="zh-CN" altLang="en-US" sz="2000" dirty="0" smtClean="0"/>
              <a:t>及</a:t>
            </a:r>
            <a:r>
              <a:rPr lang="zh-CN" altLang="en-US" sz="2000" dirty="0" smtClean="0">
                <a:solidFill>
                  <a:srgbClr val="FF0000"/>
                </a:solidFill>
              </a:rPr>
              <a:t>中文路径</a:t>
            </a:r>
            <a:r>
              <a:rPr lang="zh-CN" altLang="en-US" sz="2000" dirty="0" smtClean="0"/>
              <a:t>问题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1" y="2276872"/>
            <a:ext cx="7885113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4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—</a:t>
            </a:r>
            <a:r>
              <a:rPr lang="zh-CN" altLang="en-US" smtClean="0"/>
              <a:t>遍历文件夹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将继续遍历子目录，处理方法：将当前代码封装为函数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4" y="2193625"/>
            <a:ext cx="7231788" cy="1427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3" y="3683378"/>
            <a:ext cx="7231789" cy="84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3" y="4581128"/>
            <a:ext cx="7219051" cy="8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99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遍历文件夹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处理目录缩进问题</a:t>
            </a:r>
            <a:endParaRPr lang="zh-CN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4032448" cy="239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789039"/>
            <a:ext cx="45148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39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遍历文件夹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处理目录缩进显示最终状态</a:t>
            </a: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r>
              <a:rPr lang="en-US" altLang="zh-CN" sz="2000" dirty="0"/>
              <a:t>string </a:t>
            </a:r>
            <a:r>
              <a:rPr lang="en-US" altLang="zh-CN" sz="2000" b="1" dirty="0" err="1"/>
              <a:t>str_repeat</a:t>
            </a:r>
            <a:r>
              <a:rPr lang="en-US" altLang="zh-CN" sz="2000" dirty="0"/>
              <a:t> ( string $input 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$multiplier )</a:t>
            </a:r>
          </a:p>
          <a:p>
            <a:r>
              <a:rPr lang="zh-CN" altLang="en-US" sz="2000" dirty="0"/>
              <a:t>返回 </a:t>
            </a:r>
            <a:r>
              <a:rPr lang="en-US" altLang="zh-CN" sz="2000" dirty="0"/>
              <a:t>input </a:t>
            </a:r>
            <a:r>
              <a:rPr lang="zh-CN" altLang="en-US" sz="2000" dirty="0"/>
              <a:t>重复 </a:t>
            </a:r>
            <a:r>
              <a:rPr lang="en-US" altLang="zh-CN" sz="2000" dirty="0"/>
              <a:t>multiplier </a:t>
            </a:r>
            <a:r>
              <a:rPr lang="zh-CN" altLang="en-US" sz="2000" dirty="0"/>
              <a:t>次后的结果。 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zh-CN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4704992"/>
            <a:ext cx="5040560" cy="40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5326360"/>
            <a:ext cx="20478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90737"/>
            <a:ext cx="7216105" cy="205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遍历文件夹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处理目录缩进显示最终状态</a:t>
            </a:r>
            <a:endParaRPr lang="en-US" altLang="zh-CN" sz="2000" dirty="0" smtClean="0"/>
          </a:p>
          <a:p>
            <a:r>
              <a:rPr lang="en-US" altLang="zh-CN" sz="2000" dirty="0" smtClean="0"/>
              <a:t>string </a:t>
            </a:r>
            <a:r>
              <a:rPr lang="en-US" altLang="zh-CN" sz="2000" b="1" dirty="0" err="1"/>
              <a:t>str_repeat</a:t>
            </a:r>
            <a:r>
              <a:rPr lang="en-US" altLang="zh-CN" sz="2000" dirty="0"/>
              <a:t> ( string $input 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$multiplier )</a:t>
            </a:r>
          </a:p>
          <a:p>
            <a:r>
              <a:rPr lang="zh-CN" altLang="en-US" sz="2000" dirty="0"/>
              <a:t>返回 </a:t>
            </a:r>
            <a:r>
              <a:rPr lang="en-US" altLang="zh-CN" sz="2000" dirty="0"/>
              <a:t>input </a:t>
            </a:r>
            <a:r>
              <a:rPr lang="zh-CN" altLang="en-US" sz="2000" dirty="0"/>
              <a:t>重复 </a:t>
            </a:r>
            <a:r>
              <a:rPr lang="en-US" altLang="zh-CN" sz="2000" dirty="0"/>
              <a:t>multiplier </a:t>
            </a:r>
            <a:r>
              <a:rPr lang="zh-CN" altLang="en-US" sz="2000" dirty="0"/>
              <a:t>次后的结果。 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zh-CN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5040560" cy="40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83" y="3284984"/>
            <a:ext cx="20478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292290"/>
            <a:ext cx="5274872" cy="312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7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遍历文件夹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000" dirty="0" smtClean="0"/>
              <a:t>处理目录缩进显示最终状态</a:t>
            </a: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pPr marL="0" indent="0" algn="ctr">
              <a:buNone/>
            </a:pPr>
            <a:endParaRPr lang="en-US" altLang="zh-CN" sz="2000" dirty="0" smtClean="0"/>
          </a:p>
          <a:p>
            <a:pPr marL="0" indent="0" algn="ctr">
              <a:buNone/>
            </a:pPr>
            <a:endParaRPr lang="en-US" altLang="zh-CN" sz="2000" dirty="0"/>
          </a:p>
          <a:p>
            <a:r>
              <a:rPr lang="en-US" altLang="zh-CN" sz="2000" dirty="0"/>
              <a:t>string </a:t>
            </a:r>
            <a:r>
              <a:rPr lang="en-US" altLang="zh-CN" sz="2000" b="1" dirty="0" err="1"/>
              <a:t>str_repeat</a:t>
            </a:r>
            <a:r>
              <a:rPr lang="en-US" altLang="zh-CN" sz="2000" dirty="0"/>
              <a:t> ( string $input 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$multiplier )</a:t>
            </a:r>
          </a:p>
          <a:p>
            <a:pPr marL="0" indent="0" algn="ctr">
              <a:buNone/>
            </a:pPr>
            <a:endParaRPr lang="zh-CN" altLang="en-US" sz="20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5" y="3573016"/>
            <a:ext cx="7216105" cy="205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5" y="2276873"/>
            <a:ext cx="7423451" cy="101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7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 smtClean="0"/>
              <a:t>Fopen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	resource </a:t>
            </a:r>
            <a:r>
              <a:rPr lang="en-US" altLang="zh-CN" sz="2000" b="1" dirty="0" err="1"/>
              <a:t>fopen</a:t>
            </a:r>
            <a:r>
              <a:rPr lang="en-US" altLang="zh-CN" sz="2000" dirty="0"/>
              <a:t> ( string </a:t>
            </a:r>
            <a:r>
              <a:rPr lang="en-US" altLang="zh-CN" sz="2000" dirty="0">
                <a:solidFill>
                  <a:srgbClr val="FF0000"/>
                </a:solidFill>
              </a:rPr>
              <a:t>$filename </a:t>
            </a:r>
            <a:r>
              <a:rPr lang="en-US" altLang="zh-CN" sz="2000" dirty="0"/>
              <a:t>, string </a:t>
            </a:r>
            <a:r>
              <a:rPr lang="en-US" altLang="zh-CN" sz="2000" dirty="0" smtClean="0">
                <a:solidFill>
                  <a:srgbClr val="FF0000"/>
                </a:solidFill>
              </a:rPr>
              <a:t>$mode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b="1" dirty="0" smtClean="0"/>
              <a:t>	</a:t>
            </a:r>
            <a:r>
              <a:rPr lang="en-US" altLang="zh-CN" sz="2000" b="1" dirty="0" err="1" smtClean="0"/>
              <a:t>fopen</a:t>
            </a:r>
            <a:r>
              <a:rPr lang="en-US" altLang="zh-CN" sz="2000" b="1" dirty="0"/>
              <a:t>()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：按照模式打开文件。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/>
              <a:t>成功时返回</a:t>
            </a:r>
            <a:r>
              <a:rPr lang="zh-CN" altLang="en-US" sz="2000" dirty="0">
                <a:solidFill>
                  <a:srgbClr val="FF0000"/>
                </a:solidFill>
              </a:rPr>
              <a:t>文件指针资源</a:t>
            </a:r>
            <a:r>
              <a:rPr lang="zh-CN" altLang="en-US" sz="2000" dirty="0"/>
              <a:t>，如果打开失败，本函数返回 </a:t>
            </a:r>
            <a:r>
              <a:rPr lang="en-US" altLang="zh-CN" sz="2000" b="1" dirty="0"/>
              <a:t>FALSE</a:t>
            </a:r>
            <a:endParaRPr lang="zh-CN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2976"/>
            <a:ext cx="7584431" cy="256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4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文件操作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fopen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703843" y="1772816"/>
            <a:ext cx="6820486" cy="1152128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737640" y="3080428"/>
            <a:ext cx="7290743" cy="164471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2" y="4797152"/>
            <a:ext cx="749950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72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文件操作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fopen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mode(</a:t>
            </a:r>
            <a:r>
              <a:rPr lang="en-US" altLang="zh-CN" sz="2000" dirty="0" err="1" smtClean="0"/>
              <a:t>w,w</a:t>
            </a:r>
            <a:r>
              <a:rPr lang="en-US" altLang="zh-CN" sz="2000" dirty="0" smtClean="0"/>
              <a:t>+)</a:t>
            </a:r>
            <a:endParaRPr lang="zh-CN" altLang="en-US" sz="2000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3568" y="2276872"/>
            <a:ext cx="6984776" cy="108012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7734" y="3429000"/>
            <a:ext cx="697061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请求及响应均是由简单的协议项组成。形式：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协</a:t>
            </a:r>
            <a:r>
              <a:rPr lang="zh-CN" altLang="en-US" sz="2000" dirty="0" smtClean="0"/>
              <a:t>议名：协议内容</a:t>
            </a:r>
            <a:endParaRPr lang="en-US" altLang="zh-CN" sz="2000" dirty="0" smtClean="0"/>
          </a:p>
          <a:p>
            <a:r>
              <a:rPr lang="zh-CN" altLang="en-US" sz="2400" dirty="0"/>
              <a:t>每</a:t>
            </a:r>
            <a:r>
              <a:rPr lang="zh-CN" altLang="en-US" sz="2400" dirty="0" smtClean="0"/>
              <a:t>个协议独占一行。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如下展示的是</a:t>
            </a:r>
            <a:r>
              <a:rPr lang="zh-CN" altLang="en-US" sz="2000" dirty="0" smtClean="0">
                <a:solidFill>
                  <a:srgbClr val="FF0000"/>
                </a:solidFill>
              </a:rPr>
              <a:t>格式化</a:t>
            </a:r>
            <a:r>
              <a:rPr lang="zh-CN" altLang="en-US" sz="2000" dirty="0" smtClean="0"/>
              <a:t>的请求及响应</a:t>
            </a:r>
            <a:r>
              <a:rPr lang="en-US" altLang="zh-CN" sz="2000" dirty="0" smtClean="0"/>
              <a:t>:</a:t>
            </a:r>
            <a:endParaRPr lang="zh-CN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78" y="3356992"/>
            <a:ext cx="5184576" cy="3112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79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fread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string </a:t>
            </a:r>
            <a:r>
              <a:rPr lang="en-US" altLang="zh-CN" sz="2000" b="1" dirty="0" err="1"/>
              <a:t>fread</a:t>
            </a:r>
            <a:r>
              <a:rPr lang="en-US" altLang="zh-CN" sz="2000" dirty="0"/>
              <a:t> ( resource $handle 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$length )</a:t>
            </a:r>
          </a:p>
          <a:p>
            <a:r>
              <a:rPr lang="en-US" altLang="zh-CN" sz="2000" b="1" dirty="0" err="1"/>
              <a:t>fread</a:t>
            </a:r>
            <a:r>
              <a:rPr lang="en-US" altLang="zh-CN" sz="2000" b="1" dirty="0"/>
              <a:t>()</a:t>
            </a:r>
            <a:r>
              <a:rPr lang="en-US" altLang="zh-CN" sz="2000" dirty="0"/>
              <a:t> </a:t>
            </a:r>
            <a:r>
              <a:rPr lang="zh-CN" altLang="en-US" sz="2000" dirty="0"/>
              <a:t>从文件指针 </a:t>
            </a:r>
            <a:r>
              <a:rPr lang="en-US" altLang="zh-CN" sz="2000" dirty="0"/>
              <a:t>handle </a:t>
            </a:r>
            <a:r>
              <a:rPr lang="zh-CN" altLang="en-US" sz="2000" dirty="0"/>
              <a:t>读取最多 </a:t>
            </a:r>
            <a:r>
              <a:rPr lang="en-US" altLang="zh-CN" sz="2000" dirty="0"/>
              <a:t>length </a:t>
            </a:r>
            <a:r>
              <a:rPr lang="zh-CN" altLang="en-US" sz="2000" dirty="0"/>
              <a:t>个字节。 该函数在遇上以下几种情况时停止读取文件： 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读</a:t>
            </a:r>
            <a:r>
              <a:rPr lang="zh-CN" altLang="en-US" sz="2000" dirty="0"/>
              <a:t>取了 </a:t>
            </a:r>
            <a:r>
              <a:rPr lang="en-US" altLang="zh-CN" sz="2000" dirty="0"/>
              <a:t>length </a:t>
            </a:r>
            <a:r>
              <a:rPr lang="zh-CN" altLang="en-US" sz="2000" dirty="0"/>
              <a:t>个字节 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zh-CN" altLang="en-US" sz="2000" dirty="0" smtClean="0"/>
              <a:t>到</a:t>
            </a:r>
            <a:r>
              <a:rPr lang="zh-CN" altLang="en-US" sz="2000" dirty="0"/>
              <a:t>达了文件末尾（</a:t>
            </a:r>
            <a:r>
              <a:rPr lang="en-US" altLang="zh-CN" sz="2000" dirty="0"/>
              <a:t>EOF</a:t>
            </a:r>
            <a:r>
              <a:rPr lang="zh-CN" altLang="en-US" sz="2000" dirty="0"/>
              <a:t>） </a:t>
            </a:r>
          </a:p>
          <a:p>
            <a:endParaRPr lang="zh-CN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6650587" cy="281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211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fread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以一次性读取全部内容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/>
              <a:t>按照一定的速度，读取文件的全部内容。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40895"/>
            <a:ext cx="5256584" cy="172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77123"/>
            <a:ext cx="5040560" cy="233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73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文件操作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fwrite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sz="2000" dirty="0" err="1" smtClean="0"/>
              <a:t>fwrite</a:t>
            </a:r>
            <a:r>
              <a:rPr lang="zh-CN" altLang="en-US" sz="2000" dirty="0" smtClean="0"/>
              <a:t>写入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b="1" dirty="0" err="1"/>
              <a:t>fwrite</a:t>
            </a:r>
            <a:r>
              <a:rPr lang="en-US" altLang="zh-CN" sz="2000" dirty="0"/>
              <a:t> ( </a:t>
            </a:r>
            <a:r>
              <a:rPr lang="en-US" altLang="zh-CN" sz="2000" dirty="0">
                <a:solidFill>
                  <a:srgbClr val="FF0000"/>
                </a:solidFill>
              </a:rPr>
              <a:t>resource $handle </a:t>
            </a:r>
            <a:r>
              <a:rPr lang="en-US" altLang="zh-CN" sz="2000" dirty="0"/>
              <a:t>, string </a:t>
            </a:r>
            <a:r>
              <a:rPr lang="en-US" altLang="zh-CN" sz="2000" dirty="0">
                <a:solidFill>
                  <a:srgbClr val="FF0000"/>
                </a:solidFill>
              </a:rPr>
              <a:t>$string </a:t>
            </a:r>
            <a:r>
              <a:rPr lang="en-US" altLang="zh-CN" sz="2000" dirty="0"/>
              <a:t>[,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$length ] )</a:t>
            </a:r>
          </a:p>
          <a:p>
            <a:pPr marL="0" indent="0">
              <a:buNone/>
            </a:pPr>
            <a:r>
              <a:rPr lang="en-US" altLang="zh-CN" sz="2000" b="1" dirty="0" smtClean="0"/>
              <a:t>	</a:t>
            </a:r>
            <a:r>
              <a:rPr lang="en-US" altLang="zh-CN" sz="2000" b="1" dirty="0" err="1" smtClean="0"/>
              <a:t>fwrite</a:t>
            </a:r>
            <a:r>
              <a:rPr lang="en-US" altLang="zh-CN" sz="2000" b="1" dirty="0"/>
              <a:t>()</a:t>
            </a:r>
            <a:r>
              <a:rPr lang="en-US" altLang="zh-CN" sz="2000" dirty="0"/>
              <a:t> </a:t>
            </a:r>
            <a:r>
              <a:rPr lang="zh-CN" altLang="en-US" sz="2000" dirty="0"/>
              <a:t>把 </a:t>
            </a:r>
            <a:r>
              <a:rPr lang="en-US" altLang="zh-CN" sz="2000" dirty="0"/>
              <a:t>string </a:t>
            </a:r>
            <a:r>
              <a:rPr lang="zh-CN" altLang="en-US" sz="2000" dirty="0"/>
              <a:t>的内容写入 文件指针 </a:t>
            </a:r>
            <a:r>
              <a:rPr lang="en-US" altLang="zh-CN" sz="2000" dirty="0"/>
              <a:t>handle </a:t>
            </a:r>
            <a:r>
              <a:rPr lang="zh-CN" altLang="en-US" sz="2000" dirty="0"/>
              <a:t>处。 </a:t>
            </a:r>
          </a:p>
          <a:p>
            <a:pPr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829121"/>
            <a:ext cx="4104457" cy="186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73393"/>
            <a:ext cx="4104456" cy="192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032448" cy="206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8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文件操作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fwrite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 smtClean="0"/>
              <a:t>fwrite</a:t>
            </a:r>
            <a:r>
              <a:rPr lang="zh-CN" altLang="en-US" sz="2000" dirty="0" smtClean="0"/>
              <a:t>写入后乱码及回车换行符问题</a:t>
            </a:r>
            <a:endParaRPr lang="zh-CN" alt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6828071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3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file_get_contents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/>
              <a:t>file_get_contents</a:t>
            </a:r>
            <a:r>
              <a:rPr lang="en-US" altLang="zh-CN" sz="2000" dirty="0"/>
              <a:t> — </a:t>
            </a:r>
            <a:r>
              <a:rPr lang="zh-CN" altLang="en-US" sz="2000" dirty="0"/>
              <a:t>将</a:t>
            </a:r>
            <a:r>
              <a:rPr lang="zh-CN" altLang="en-US" sz="2000" dirty="0">
                <a:solidFill>
                  <a:srgbClr val="FF0000"/>
                </a:solidFill>
              </a:rPr>
              <a:t>整个文件</a:t>
            </a:r>
            <a:r>
              <a:rPr lang="zh-CN" altLang="en-US" sz="2000" dirty="0"/>
              <a:t>读入一个字符串</a:t>
            </a:r>
            <a:endParaRPr lang="en-US" altLang="zh-CN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6694487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04864"/>
            <a:ext cx="617064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11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870" y="476672"/>
            <a:ext cx="8229600" cy="1143000"/>
          </a:xfrm>
        </p:spPr>
        <p:txBody>
          <a:bodyPr/>
          <a:lstStyle/>
          <a:p>
            <a:r>
              <a:rPr lang="en-US" altLang="zh-CN" dirty="0" err="1" smtClean="0"/>
              <a:t>file_put_contents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err="1" smtClean="0"/>
              <a:t>file_put_contents</a:t>
            </a:r>
            <a:r>
              <a:rPr lang="en-US" altLang="zh-CN" sz="2000" dirty="0" smtClean="0"/>
              <a:t> —</a:t>
            </a:r>
            <a:r>
              <a:rPr lang="zh-CN" altLang="en-US" sz="2000" dirty="0"/>
              <a:t>将一个字符串写入文</a:t>
            </a:r>
            <a:r>
              <a:rPr lang="zh-CN" altLang="en-US" sz="2000" dirty="0" smtClean="0"/>
              <a:t>件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默认添加时，覆盖原来的文件，使用</a:t>
            </a:r>
            <a:r>
              <a:rPr lang="en-US" altLang="zh-CN" sz="2000" dirty="0" smtClean="0"/>
              <a:t>FILE_APPEND</a:t>
            </a:r>
            <a:r>
              <a:rPr lang="zh-CN" altLang="en-US" sz="2000" dirty="0" smtClean="0"/>
              <a:t>选项来设置追加信息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70945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73026"/>
            <a:ext cx="7518189" cy="8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3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870" y="476672"/>
            <a:ext cx="8229600" cy="1143000"/>
          </a:xfrm>
        </p:spPr>
        <p:txBody>
          <a:bodyPr/>
          <a:lstStyle/>
          <a:p>
            <a:r>
              <a:rPr lang="en-US" altLang="zh-CN" dirty="0" err="1" smtClean="0"/>
              <a:t>file_put_contents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 smtClean="0"/>
              <a:t>file_put_contents</a:t>
            </a:r>
            <a:r>
              <a:rPr lang="zh-CN" altLang="zh-CN" sz="2000" dirty="0" smtClean="0"/>
              <a:t>不</a:t>
            </a:r>
            <a:r>
              <a:rPr lang="zh-CN" altLang="en-US" sz="2000" dirty="0" smtClean="0"/>
              <a:t>放在循环结构中</a:t>
            </a:r>
            <a:r>
              <a:rPr lang="zh-CN" altLang="zh-CN" sz="2000" dirty="0" smtClean="0"/>
              <a:t>，</a:t>
            </a:r>
            <a:r>
              <a:rPr lang="zh-CN" altLang="en-US" sz="2000" dirty="0" smtClean="0"/>
              <a:t>因为每次执行，</a:t>
            </a:r>
            <a:r>
              <a:rPr lang="zh-CN" altLang="zh-CN" sz="2000" dirty="0" smtClean="0"/>
              <a:t>依</a:t>
            </a:r>
            <a:r>
              <a:rPr lang="zh-CN" altLang="zh-CN" sz="2000" dirty="0"/>
              <a:t>次调用</a:t>
            </a:r>
            <a:r>
              <a:rPr lang="en-US" altLang="zh-CN" sz="2000" dirty="0" err="1"/>
              <a:t>fopen,fwrite,fclose</a:t>
            </a:r>
            <a:r>
              <a:rPr lang="zh-CN" altLang="zh-CN" sz="2000" dirty="0"/>
              <a:t>，效率低。</a:t>
            </a:r>
          </a:p>
          <a:p>
            <a:pPr marL="0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可以要循环的字符串</a:t>
            </a:r>
            <a:r>
              <a:rPr lang="zh-CN" altLang="zh-CN" sz="2000" dirty="0" smtClean="0"/>
              <a:t>拼</a:t>
            </a:r>
            <a:r>
              <a:rPr lang="zh-CN" altLang="zh-CN" sz="2000" dirty="0"/>
              <a:t>接完成，</a:t>
            </a:r>
            <a:r>
              <a:rPr lang="zh-CN" altLang="zh-CN" sz="2000" dirty="0" smtClean="0"/>
              <a:t>再</a:t>
            </a:r>
            <a:r>
              <a:rPr lang="zh-CN" altLang="en-US" sz="2000" dirty="0" smtClean="0"/>
              <a:t>一次性</a:t>
            </a:r>
            <a:r>
              <a:rPr lang="zh-CN" altLang="zh-CN" sz="2000" dirty="0" smtClean="0"/>
              <a:t>写</a:t>
            </a:r>
            <a:r>
              <a:rPr lang="zh-CN" altLang="zh-CN" sz="2000" dirty="0"/>
              <a:t>入。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24944"/>
            <a:ext cx="6865937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8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File_put_contents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使用模板生成文件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93" y="2132856"/>
            <a:ext cx="76946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8" y="3645024"/>
            <a:ext cx="6808787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8439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 err="1" smtClean="0"/>
              <a:t>file_put_contents</a:t>
            </a:r>
            <a:r>
              <a:rPr lang="zh-CN" altLang="en-US" sz="2400" b="1" dirty="0" smtClean="0"/>
              <a:t>的局限性</a:t>
            </a:r>
            <a:endParaRPr lang="en-US" altLang="zh-CN" sz="2400" b="1" dirty="0" smtClean="0"/>
          </a:p>
          <a:p>
            <a:endParaRPr lang="en-US" altLang="zh-CN" sz="2400" dirty="0"/>
          </a:p>
          <a:p>
            <a:r>
              <a:rPr lang="zh-CN" altLang="en-US" sz="2000" dirty="0" smtClean="0"/>
              <a:t>所有的类型，均以字符串的形式保存。下次获取后，</a:t>
            </a:r>
            <a:r>
              <a:rPr lang="zh-CN" altLang="en-US" sz="2000" dirty="0" smtClean="0">
                <a:solidFill>
                  <a:srgbClr val="FF0000"/>
                </a:solidFill>
              </a:rPr>
              <a:t>数据类型会丢失</a:t>
            </a:r>
            <a:r>
              <a:rPr lang="zh-CN" altLang="en-US" sz="2000" dirty="0" smtClean="0"/>
              <a:t>。可以通过序列化来实现</a:t>
            </a:r>
            <a:r>
              <a:rPr lang="en-US" altLang="zh-CN" sz="2000" dirty="0" smtClean="0">
                <a:solidFill>
                  <a:srgbClr val="FF0000"/>
                </a:solidFill>
              </a:rPr>
              <a:t>serialize()</a:t>
            </a:r>
            <a:r>
              <a:rPr lang="zh-CN" altLang="en-US" sz="2000" dirty="0" smtClean="0">
                <a:solidFill>
                  <a:srgbClr val="FF0000"/>
                </a:solidFill>
              </a:rPr>
              <a:t>函数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File_put_contents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10576"/>
            <a:ext cx="4608512" cy="234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2" y="5661248"/>
            <a:ext cx="4618206" cy="87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7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/>
              <a:t>用于规范</a:t>
            </a:r>
            <a:r>
              <a:rPr lang="zh-CN" altLang="zh-CN" sz="2400" dirty="0">
                <a:solidFill>
                  <a:srgbClr val="FF0000"/>
                </a:solidFill>
              </a:rPr>
              <a:t>浏览器向服务器发送数据</a:t>
            </a:r>
            <a:r>
              <a:rPr lang="zh-CN" altLang="zh-CN" sz="2400" dirty="0"/>
              <a:t>的格</a:t>
            </a:r>
            <a:r>
              <a:rPr lang="zh-CN" altLang="zh-CN" sz="2400" dirty="0" smtClean="0"/>
              <a:t>式</a:t>
            </a:r>
            <a:r>
              <a:rPr lang="zh-CN" altLang="en-US" sz="2400" dirty="0" smtClean="0"/>
              <a:t>：</a:t>
            </a:r>
            <a:endParaRPr lang="zh-CN" altLang="zh-CN" sz="2400" dirty="0"/>
          </a:p>
          <a:p>
            <a:pPr lvl="1"/>
            <a:r>
              <a:rPr lang="zh-CN" altLang="zh-CN" sz="2000" dirty="0" smtClean="0"/>
              <a:t>请</a:t>
            </a:r>
            <a:r>
              <a:rPr lang="zh-CN" altLang="zh-CN" sz="2000" dirty="0"/>
              <a:t>求行（</a:t>
            </a:r>
            <a:r>
              <a:rPr lang="en-US" altLang="zh-CN" sz="2000" dirty="0" err="1"/>
              <a:t>request_line</a:t>
            </a:r>
            <a:r>
              <a:rPr lang="zh-CN" altLang="zh-CN" sz="2000" dirty="0"/>
              <a:t>）</a:t>
            </a:r>
          </a:p>
          <a:p>
            <a:pPr lvl="1"/>
            <a:r>
              <a:rPr lang="zh-CN" altLang="zh-CN" sz="2000" dirty="0"/>
              <a:t>请求头（</a:t>
            </a:r>
            <a:r>
              <a:rPr lang="en-US" altLang="zh-CN" sz="2000" dirty="0" err="1"/>
              <a:t>request_head</a:t>
            </a:r>
            <a:r>
              <a:rPr lang="zh-CN" altLang="zh-CN" sz="2000" dirty="0"/>
              <a:t>）</a:t>
            </a:r>
          </a:p>
          <a:p>
            <a:pPr lvl="1"/>
            <a:r>
              <a:rPr lang="zh-CN" altLang="zh-CN" sz="2000" dirty="0" smtClean="0"/>
              <a:t>空</a:t>
            </a:r>
            <a:r>
              <a:rPr lang="zh-CN" altLang="en-US" sz="2000" dirty="0"/>
              <a:t>白</a:t>
            </a:r>
            <a:r>
              <a:rPr lang="zh-CN" altLang="zh-CN" sz="2000" dirty="0" smtClean="0"/>
              <a:t>行</a:t>
            </a:r>
            <a:endParaRPr lang="zh-CN" altLang="zh-CN" sz="2000" dirty="0"/>
          </a:p>
          <a:p>
            <a:pPr lvl="1"/>
            <a:r>
              <a:rPr lang="zh-CN" altLang="zh-CN" sz="2000" dirty="0"/>
              <a:t>请求数据（</a:t>
            </a:r>
            <a:r>
              <a:rPr lang="en-US" altLang="zh-CN" sz="2000" dirty="0" err="1"/>
              <a:t>request_content</a:t>
            </a:r>
            <a:r>
              <a:rPr lang="zh-CN" altLang="zh-CN" sz="2000" dirty="0" smtClean="0"/>
              <a:t>）</a:t>
            </a:r>
            <a:r>
              <a:rPr lang="zh-CN" altLang="en-US" sz="2000" dirty="0" smtClean="0"/>
              <a:t>：消息体（</a:t>
            </a:r>
            <a:r>
              <a:rPr lang="en-US" altLang="zh-CN" sz="2000" dirty="0"/>
              <a:t>entity-body</a:t>
            </a:r>
            <a:r>
              <a:rPr lang="zh-CN" altLang="en-US" sz="2000" dirty="0" smtClean="0"/>
              <a:t>）</a:t>
            </a:r>
            <a:endParaRPr lang="zh-CN" altLang="zh-CN" sz="2000" dirty="0"/>
          </a:p>
          <a:p>
            <a:r>
              <a:rPr lang="zh-CN" altLang="en-US" sz="2400" dirty="0" smtClean="0"/>
              <a:t>监视工具：</a:t>
            </a:r>
            <a:endParaRPr lang="en-US" altLang="zh-CN" sz="2400" dirty="0" smtClean="0"/>
          </a:p>
          <a:p>
            <a:pPr lvl="1"/>
            <a:r>
              <a:rPr lang="en-US" altLang="zh-CN" sz="2000" dirty="0" err="1" smtClean="0"/>
              <a:t>Httpwatch</a:t>
            </a:r>
            <a:r>
              <a:rPr lang="zh-CN" altLang="en-US" sz="2000" dirty="0" smtClean="0"/>
              <a:t>是</a:t>
            </a:r>
            <a:r>
              <a:rPr lang="zh-CN" altLang="en-US" sz="2000" dirty="0"/>
              <a:t>强大的网页数据分析工具</a:t>
            </a:r>
            <a:r>
              <a:rPr lang="en-US" altLang="zh-CN" sz="2000" dirty="0"/>
              <a:t>.</a:t>
            </a:r>
            <a:r>
              <a:rPr lang="zh-CN" altLang="en-US" sz="2000" dirty="0"/>
              <a:t>集成在</a:t>
            </a:r>
            <a:r>
              <a:rPr lang="en-US" altLang="zh-CN" sz="2000" dirty="0"/>
              <a:t>Internet </a:t>
            </a:r>
            <a:r>
              <a:rPr lang="en-US" altLang="zh-CN" sz="2000" dirty="0" smtClean="0"/>
              <a:t>Explorer</a:t>
            </a:r>
            <a:r>
              <a:rPr lang="zh-CN" altLang="en-US" sz="2000" dirty="0" smtClean="0"/>
              <a:t>工具栏</a:t>
            </a:r>
            <a:r>
              <a:rPr lang="en-US" altLang="zh-CN" sz="2000" dirty="0" smtClean="0"/>
              <a:t>..</a:t>
            </a:r>
            <a:r>
              <a:rPr lang="en-US" altLang="zh-CN" sz="2000" dirty="0" err="1" smtClean="0"/>
              <a:t>HttpWatch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是一款能够收集并显示深层信息的软件</a:t>
            </a:r>
          </a:p>
        </p:txBody>
      </p:sp>
    </p:spTree>
    <p:extLst>
      <p:ext uri="{BB962C8B-B14F-4D97-AF65-F5344CB8AC3E}">
        <p14:creationId xmlns:p14="http://schemas.microsoft.com/office/powerpoint/2010/main" val="1606668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</a:t>
            </a:r>
            <a:r>
              <a:rPr lang="zh-CN" altLang="en-US" dirty="0" smtClean="0"/>
              <a:t>载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下载：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可</a:t>
            </a:r>
            <a:r>
              <a:rPr lang="zh-CN" altLang="en-US" sz="2000" dirty="0" smtClean="0"/>
              <a:t>以通过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标签实现下载。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a</a:t>
            </a:r>
            <a:r>
              <a:rPr lang="zh-CN" altLang="zh-CN" sz="2000" dirty="0"/>
              <a:t>标签实现下载的时候，浏览器会首先</a:t>
            </a:r>
            <a:r>
              <a:rPr lang="zh-CN" altLang="zh-CN" sz="2000" dirty="0">
                <a:solidFill>
                  <a:srgbClr val="FF0000"/>
                </a:solidFill>
              </a:rPr>
              <a:t>尝试解析（打开）所下载的文件</a:t>
            </a:r>
            <a:r>
              <a:rPr lang="zh-CN" altLang="zh-CN" sz="2000" dirty="0"/>
              <a:t>，如果能打开，就直接在浏览器上显示了</a:t>
            </a:r>
            <a:r>
              <a:rPr lang="zh-CN" altLang="zh-CN" sz="2000" dirty="0" smtClean="0"/>
              <a:t>，不</a:t>
            </a:r>
            <a:r>
              <a:rPr lang="zh-CN" altLang="zh-CN" sz="2000" dirty="0"/>
              <a:t>会给用户提供下</a:t>
            </a:r>
            <a:r>
              <a:rPr lang="zh-CN" altLang="zh-CN" sz="2000" dirty="0" smtClean="0"/>
              <a:t>载</a:t>
            </a:r>
            <a:endParaRPr lang="en-US" altLang="zh-CN" sz="2000" dirty="0"/>
          </a:p>
          <a:p>
            <a:pPr lvl="1"/>
            <a:r>
              <a:rPr lang="zh-CN" altLang="zh-CN" sz="2000" dirty="0"/>
              <a:t>利</a:t>
            </a:r>
            <a:r>
              <a:rPr lang="zh-CN" altLang="zh-CN" sz="2000" dirty="0" smtClean="0"/>
              <a:t>用</a:t>
            </a:r>
            <a:r>
              <a:rPr lang="en-US" altLang="zh-CN" sz="2000" dirty="0" smtClean="0"/>
              <a:t>HTTP</a:t>
            </a:r>
            <a:r>
              <a:rPr lang="zh-CN" altLang="zh-CN" sz="2000" dirty="0" smtClean="0"/>
              <a:t>协</a:t>
            </a:r>
            <a:r>
              <a:rPr lang="zh-CN" altLang="zh-CN" sz="2000" dirty="0"/>
              <a:t>议，告诉浏览器</a:t>
            </a:r>
            <a:r>
              <a:rPr lang="zh-CN" altLang="zh-CN" sz="2000" dirty="0" smtClean="0"/>
              <a:t>，直</a:t>
            </a:r>
            <a:r>
              <a:rPr lang="zh-CN" altLang="zh-CN" sz="2000" dirty="0"/>
              <a:t>接给用户下载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 </a:t>
            </a:r>
            <a:endParaRPr lang="en-US" altLang="zh-CN" sz="2000" dirty="0" smtClean="0"/>
          </a:p>
          <a:p>
            <a:endParaRPr lang="zh-CN" altLang="zh-CN" dirty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8470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</a:t>
            </a:r>
            <a:r>
              <a:rPr lang="zh-CN" altLang="en-US" dirty="0" smtClean="0"/>
              <a:t>载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FF0000"/>
                </a:solidFill>
              </a:rPr>
              <a:t> </a:t>
            </a:r>
            <a:r>
              <a:rPr lang="zh-CN" altLang="en-US" sz="2400" dirty="0" smtClean="0">
                <a:solidFill>
                  <a:srgbClr val="FF0000"/>
                </a:solidFill>
              </a:rPr>
              <a:t>实现的步骤：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通</a:t>
            </a:r>
            <a:r>
              <a:rPr lang="zh-CN" altLang="en-US" sz="2000" dirty="0" smtClean="0"/>
              <a:t>知浏览器不要解析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b="1" dirty="0" err="1"/>
              <a:t>content-type:application</a:t>
            </a:r>
            <a:r>
              <a:rPr lang="en-US" altLang="zh-CN" sz="2000" b="1" dirty="0"/>
              <a:t>/octet-stream</a:t>
            </a:r>
            <a:endParaRPr lang="zh-CN" altLang="zh-CN" sz="2000" dirty="0"/>
          </a:p>
          <a:p>
            <a:pPr lvl="1"/>
            <a:r>
              <a:rPr lang="zh-CN" altLang="en-US" sz="2000" dirty="0" smtClean="0"/>
              <a:t>指导浏览器如何保存文件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附件方式，弹出下载窗口</a:t>
            </a:r>
            <a:r>
              <a:rPr lang="en-US" altLang="zh-CN" sz="2000" dirty="0" smtClean="0"/>
              <a:t>)</a:t>
            </a:r>
          </a:p>
          <a:p>
            <a:pPr marL="457200" lvl="1" indent="0">
              <a:buNone/>
            </a:pPr>
            <a:r>
              <a:rPr lang="en-US" altLang="zh-CN" sz="2000" b="1" dirty="0" err="1"/>
              <a:t>content-disposition:attachment;filename</a:t>
            </a:r>
            <a:r>
              <a:rPr lang="en-US" altLang="zh-CN" sz="2000" b="1" dirty="0"/>
              <a:t>=</a:t>
            </a:r>
            <a:r>
              <a:rPr lang="zh-CN" altLang="zh-CN" sz="2000" b="1" dirty="0"/>
              <a:t>文件名字</a:t>
            </a:r>
            <a:endParaRPr lang="zh-CN" altLang="zh-CN" sz="2000" dirty="0"/>
          </a:p>
          <a:p>
            <a:pPr lvl="1"/>
            <a:r>
              <a:rPr lang="zh-CN" altLang="en-US" sz="2000" dirty="0" smtClean="0"/>
              <a:t>将文件传输给浏览器：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b="1" dirty="0"/>
              <a:t>echo </a:t>
            </a:r>
            <a:r>
              <a:rPr lang="en-US" altLang="zh-CN" sz="2000" b="1" dirty="0" err="1"/>
              <a:t>file_get_contents</a:t>
            </a:r>
            <a:r>
              <a:rPr lang="en-US" altLang="zh-CN" sz="2000" b="1" dirty="0"/>
              <a:t>(</a:t>
            </a:r>
            <a:r>
              <a:rPr lang="zh-CN" altLang="zh-CN" sz="2000" b="1" dirty="0"/>
              <a:t>文件路径</a:t>
            </a:r>
            <a:r>
              <a:rPr lang="en-US" altLang="zh-CN" sz="2000" b="1" dirty="0"/>
              <a:t>);</a:t>
            </a:r>
            <a:endParaRPr lang="zh-CN" altLang="zh-CN" sz="2000" dirty="0"/>
          </a:p>
          <a:p>
            <a:pPr lvl="1"/>
            <a:endParaRPr lang="en-US" altLang="zh-CN" sz="2000" dirty="0" smtClean="0"/>
          </a:p>
          <a:p>
            <a:endParaRPr lang="zh-CN" altLang="zh-CN" dirty="0"/>
          </a:p>
          <a:p>
            <a:pPr lvl="1"/>
            <a:endParaRPr lang="zh-CN" alt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20" y="4293096"/>
            <a:ext cx="7113587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2344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</a:t>
            </a:r>
            <a:r>
              <a:rPr lang="zh-CN" altLang="en-US" dirty="0" smtClean="0"/>
              <a:t>载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000" dirty="0" smtClean="0"/>
              <a:t>每次读取</a:t>
            </a:r>
            <a:r>
              <a:rPr lang="en-US" altLang="zh-CN" sz="2000" dirty="0" smtClean="0"/>
              <a:t>1M</a:t>
            </a:r>
            <a:r>
              <a:rPr lang="zh-CN" altLang="en-US" sz="2000" dirty="0" smtClean="0"/>
              <a:t>，全部读取完毕，再供浏览器下载</a:t>
            </a:r>
            <a:endParaRPr lang="en-US" altLang="zh-CN" sz="2000" dirty="0" smtClean="0"/>
          </a:p>
          <a:p>
            <a:endParaRPr lang="zh-CN" altLang="zh-CN" dirty="0"/>
          </a:p>
          <a:p>
            <a:pPr lvl="1"/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22616"/>
            <a:ext cx="5976664" cy="4385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69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000" dirty="0"/>
          </a:p>
          <a:p>
            <a:pPr>
              <a:buFont typeface="Wingdings" pitchFamily="2" charset="2"/>
              <a:buChar char="n"/>
            </a:pPr>
            <a:endParaRPr lang="en-US" altLang="zh-CN" sz="2000" dirty="0" smtClean="0"/>
          </a:p>
          <a:p>
            <a:pPr>
              <a:buFont typeface="Wingdings" pitchFamily="2" charset="2"/>
              <a:buChar char="n"/>
            </a:pP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285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13062</TotalTime>
  <Words>2795</Words>
  <Application>Microsoft Office PowerPoint</Application>
  <PresentationFormat>全屏显示(4:3)</PresentationFormat>
  <Paragraphs>559</Paragraphs>
  <Slides>94</Slides>
  <Notes>66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95" baseType="lpstr">
      <vt:lpstr>Office 主题</vt:lpstr>
      <vt:lpstr>PowerPoint 演示文稿</vt:lpstr>
      <vt:lpstr>HTTP协议</vt:lpstr>
      <vt:lpstr>HTTP协议</vt:lpstr>
      <vt:lpstr>HTTP协议</vt:lpstr>
      <vt:lpstr>HTTP协议</vt:lpstr>
      <vt:lpstr>HTTP协议</vt:lpstr>
      <vt:lpstr>HTTP协议</vt:lpstr>
      <vt:lpstr>HTTP协议</vt:lpstr>
      <vt:lpstr>HTTP请求协议</vt:lpstr>
      <vt:lpstr>HTTP请求协议</vt:lpstr>
      <vt:lpstr>HTTP请求协议</vt:lpstr>
      <vt:lpstr>HTTP请求协议</vt:lpstr>
      <vt:lpstr>HTTP请求协议</vt:lpstr>
      <vt:lpstr>多语言站点的案例</vt:lpstr>
      <vt:lpstr>多语言站点的案例</vt:lpstr>
      <vt:lpstr>HTTP请求协议</vt:lpstr>
      <vt:lpstr>HTTP请求协议</vt:lpstr>
      <vt:lpstr>HTTP请求协议</vt:lpstr>
      <vt:lpstr>HTTP请求协议</vt:lpstr>
      <vt:lpstr>HTTP请求协议</vt:lpstr>
      <vt:lpstr>HTTP请求协议</vt:lpstr>
      <vt:lpstr>HTTP请求协议</vt:lpstr>
      <vt:lpstr>HTTP请求协议</vt:lpstr>
      <vt:lpstr>PowerPoint 演示文稿</vt:lpstr>
      <vt:lpstr>HTTP响应协议</vt:lpstr>
      <vt:lpstr>HTTP响应协议</vt:lpstr>
      <vt:lpstr>HTTP响应协议</vt:lpstr>
      <vt:lpstr>HTTP响应协议</vt:lpstr>
      <vt:lpstr>HTTP响应协议</vt:lpstr>
      <vt:lpstr>HTTP响应协议</vt:lpstr>
      <vt:lpstr>HTTP响应协议</vt:lpstr>
      <vt:lpstr>HTTP响应协议</vt:lpstr>
      <vt:lpstr>HTTP响应协议</vt:lpstr>
      <vt:lpstr>HTTP响应协议</vt:lpstr>
      <vt:lpstr>PowerPoint 演示文稿</vt:lpstr>
      <vt:lpstr>PHP模拟HTTP响应</vt:lpstr>
      <vt:lpstr>PHP模拟HTTP响应</vt:lpstr>
      <vt:lpstr>PHP模拟HTTP响应</vt:lpstr>
      <vt:lpstr>使用HTTP协议实现防盗链</vt:lpstr>
      <vt:lpstr>模拟防盗链</vt:lpstr>
      <vt:lpstr>模拟防盗链</vt:lpstr>
      <vt:lpstr>模拟防盗链</vt:lpstr>
      <vt:lpstr>模拟防盗链</vt:lpstr>
      <vt:lpstr>PowerPoint 演示文稿</vt:lpstr>
      <vt:lpstr>PHP模拟HTTP响应</vt:lpstr>
      <vt:lpstr>CURL请求</vt:lpstr>
      <vt:lpstr>CURL请求</vt:lpstr>
      <vt:lpstr>CURL请求</vt:lpstr>
      <vt:lpstr>CURL请求</vt:lpstr>
      <vt:lpstr>CURL请求</vt:lpstr>
      <vt:lpstr>CURL请求</vt:lpstr>
      <vt:lpstr>PowerPoint 演示文稿</vt:lpstr>
      <vt:lpstr>文件系统操作介绍</vt:lpstr>
      <vt:lpstr>文件系统操作—目录操作</vt:lpstr>
      <vt:lpstr>文件系统操作—目录操作</vt:lpstr>
      <vt:lpstr>文件系统操作—目录操作</vt:lpstr>
      <vt:lpstr>文件系统操作—目录操作</vt:lpstr>
      <vt:lpstr>文件系统操作—目录操作</vt:lpstr>
      <vt:lpstr>目录操作-- Opendir</vt:lpstr>
      <vt:lpstr>目录操作-- readdir</vt:lpstr>
      <vt:lpstr>目录操作-- readdir</vt:lpstr>
      <vt:lpstr>目录操作-- readdir</vt:lpstr>
      <vt:lpstr>目录操作-- readdir</vt:lpstr>
      <vt:lpstr>目录操作-- readdir</vt:lpstr>
      <vt:lpstr>目录操作--closedir</vt:lpstr>
      <vt:lpstr>删除目录--rmdir</vt:lpstr>
      <vt:lpstr>PowerPoint 演示文稿</vt:lpstr>
      <vt:lpstr>应用—遍历文件夹1</vt:lpstr>
      <vt:lpstr>应用—遍历文件夹</vt:lpstr>
      <vt:lpstr>应用—遍历文件夹</vt:lpstr>
      <vt:lpstr>应用—遍历文件夹</vt:lpstr>
      <vt:lpstr>应用—遍历文件夹</vt:lpstr>
      <vt:lpstr>应用—遍历文件夹</vt:lpstr>
      <vt:lpstr>应用—遍历文件夹</vt:lpstr>
      <vt:lpstr>应用—遍历文件夹</vt:lpstr>
      <vt:lpstr>PowerPoint 演示文稿</vt:lpstr>
      <vt:lpstr>文件操作</vt:lpstr>
      <vt:lpstr>文件操作--fopen</vt:lpstr>
      <vt:lpstr>文件操作--fopen</vt:lpstr>
      <vt:lpstr>fread()</vt:lpstr>
      <vt:lpstr>fread()</vt:lpstr>
      <vt:lpstr>文件操作--fwrite</vt:lpstr>
      <vt:lpstr>文件操作--fwrite</vt:lpstr>
      <vt:lpstr>PowerPoint 演示文稿</vt:lpstr>
      <vt:lpstr>file_get_contents函数</vt:lpstr>
      <vt:lpstr>file_put_contents函数</vt:lpstr>
      <vt:lpstr>file_put_contents函数</vt:lpstr>
      <vt:lpstr>File_put_contents应用</vt:lpstr>
      <vt:lpstr>File_put_contents应用</vt:lpstr>
      <vt:lpstr>下载</vt:lpstr>
      <vt:lpstr>下载</vt:lpstr>
      <vt:lpstr>下载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Julien</dc:creator>
  <cp:lastModifiedBy>julien</cp:lastModifiedBy>
  <cp:revision>1035</cp:revision>
  <dcterms:created xsi:type="dcterms:W3CDTF">2015-06-29T07:19:00Z</dcterms:created>
  <dcterms:modified xsi:type="dcterms:W3CDTF">2017-06-09T14:47:04Z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